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Sora Semi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22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097" autoAdjust="0"/>
  </p:normalViewPr>
  <p:slideViewPr>
    <p:cSldViewPr snapToGrid="0" snapToObjects="1">
      <p:cViewPr varScale="1">
        <p:scale>
          <a:sx n="59" d="100"/>
          <a:sy n="59" d="100"/>
        </p:scale>
        <p:origin x="1138" y="27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5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CDF4A4-8F33-6946-C9FE-C9AC553E6A8A}"/>
              </a:ext>
            </a:extLst>
          </p:cNvPr>
          <p:cNvSpPr/>
          <p:nvPr/>
        </p:nvSpPr>
        <p:spPr>
          <a:xfrm>
            <a:off x="0" y="0"/>
            <a:ext cx="14673352" cy="8229600"/>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595355" y="669692"/>
            <a:ext cx="13525594" cy="1247061"/>
          </a:xfrm>
          <a:prstGeom prst="rect">
            <a:avLst/>
          </a:prstGeom>
          <a:noFill/>
          <a:ln/>
        </p:spPr>
        <p:txBody>
          <a:bodyPr wrap="square" lIns="0" tIns="0" rIns="0" bIns="0" rtlCol="0" anchor="t"/>
          <a:lstStyle/>
          <a:p>
            <a:pPr marL="0" indent="0" algn="ctr">
              <a:lnSpc>
                <a:spcPts val="4900"/>
              </a:lnSpc>
              <a:buNone/>
            </a:pPr>
            <a:r>
              <a:rPr lang="en-US" sz="4800" b="1" dirty="0">
                <a:solidFill>
                  <a:srgbClr val="DA1B2E"/>
                </a:solidFill>
                <a:latin typeface="Calibri"/>
                <a:ea typeface="Sora Semi Bold" pitchFamily="34" charset="-122"/>
                <a:cs typeface="Sora Semi Bold" pitchFamily="34" charset="-120"/>
              </a:rPr>
              <a:t>Zomato</a:t>
            </a:r>
            <a:r>
              <a:rPr lang="en-US" sz="4800" b="1" dirty="0">
                <a:solidFill>
                  <a:srgbClr val="1F1E1E"/>
                </a:solidFill>
                <a:latin typeface="Calibri"/>
                <a:ea typeface="Sora Semi Bold" pitchFamily="34" charset="-122"/>
                <a:cs typeface="Sora Semi Bold" pitchFamily="34" charset="-120"/>
              </a:rPr>
              <a:t> Order &amp; Restaurant Analysis Using </a:t>
            </a:r>
            <a:r>
              <a:rPr lang="en-US" sz="4800" b="1" dirty="0">
                <a:solidFill>
                  <a:srgbClr val="DA1B2E"/>
                </a:solidFill>
                <a:latin typeface="Calibri"/>
                <a:ea typeface="Sora Semi Bold" pitchFamily="34" charset="-122"/>
                <a:cs typeface="Sora Semi Bold" pitchFamily="34" charset="-120"/>
              </a:rPr>
              <a:t>Power BI</a:t>
            </a:r>
            <a:endParaRPr lang="en-US" sz="4800" b="1" dirty="0"/>
          </a:p>
        </p:txBody>
      </p:sp>
      <p:sp>
        <p:nvSpPr>
          <p:cNvPr id="4" name="Text 1"/>
          <p:cNvSpPr/>
          <p:nvPr/>
        </p:nvSpPr>
        <p:spPr>
          <a:xfrm>
            <a:off x="-424544" y="6861964"/>
            <a:ext cx="15603583" cy="606504"/>
          </a:xfrm>
          <a:prstGeom prst="rect">
            <a:avLst/>
          </a:prstGeom>
          <a:noFill/>
          <a:ln/>
        </p:spPr>
        <p:txBody>
          <a:bodyPr wrap="square" lIns="0" tIns="0" rIns="0" bIns="0" rtlCol="0" anchor="t"/>
          <a:lstStyle/>
          <a:p>
            <a:pPr marL="0" indent="0" algn="ctr">
              <a:lnSpc>
                <a:spcPts val="2350"/>
              </a:lnSpc>
              <a:buNone/>
            </a:pPr>
            <a:r>
              <a:rPr lang="en-US" sz="2800" dirty="0">
                <a:solidFill>
                  <a:srgbClr val="3B3535"/>
                </a:solidFill>
                <a:latin typeface="Calibri"/>
                <a:ea typeface="Sora Light" pitchFamily="34" charset="-122"/>
                <a:cs typeface="Sora Light" pitchFamily="34" charset="-120"/>
              </a:rPr>
              <a:t>Transforming raw data into actionable business insights for the food and beverage industry</a:t>
            </a:r>
          </a:p>
          <a:p>
            <a:pPr marL="0" indent="0" algn="ctr">
              <a:lnSpc>
                <a:spcPts val="2350"/>
              </a:lnSpc>
              <a:buNone/>
            </a:pPr>
            <a:r>
              <a:rPr lang="en-US" sz="2800" dirty="0">
                <a:solidFill>
                  <a:srgbClr val="3B3535"/>
                </a:solidFill>
                <a:latin typeface="Calibri"/>
                <a:ea typeface="Sora Light" pitchFamily="34" charset="-122"/>
                <a:cs typeface="Sora Light" pitchFamily="34" charset="-120"/>
              </a:rPr>
              <a:t> </a:t>
            </a:r>
          </a:p>
          <a:p>
            <a:pPr marL="0" indent="0" algn="ctr">
              <a:lnSpc>
                <a:spcPts val="2350"/>
              </a:lnSpc>
              <a:buNone/>
            </a:pPr>
            <a:r>
              <a:rPr lang="en-US" sz="2800" b="1" dirty="0">
                <a:solidFill>
                  <a:srgbClr val="3B3535"/>
                </a:solidFill>
                <a:latin typeface="Calibri"/>
                <a:ea typeface="Sora Light" pitchFamily="34" charset="-122"/>
                <a:cs typeface="Sora Light" pitchFamily="34" charset="-120"/>
              </a:rPr>
              <a:t>Kousalya </a:t>
            </a:r>
            <a:r>
              <a:rPr lang="en-US" sz="2800" b="1" dirty="0">
                <a:solidFill>
                  <a:srgbClr val="DA1B2E"/>
                </a:solidFill>
                <a:latin typeface="Calibri"/>
                <a:ea typeface="Sora Light" pitchFamily="34" charset="-122"/>
                <a:cs typeface="Sora Light" pitchFamily="34" charset="-120"/>
              </a:rPr>
              <a:t>Shanmugam </a:t>
            </a:r>
            <a:r>
              <a:rPr lang="en-US" sz="2800" b="1" dirty="0">
                <a:solidFill>
                  <a:srgbClr val="3B3535"/>
                </a:solidFill>
                <a:latin typeface="Calibri"/>
                <a:ea typeface="Sora Light" pitchFamily="34" charset="-122"/>
                <a:cs typeface="Sora Light" pitchFamily="34" charset="-120"/>
              </a:rPr>
              <a:t>Sundari</a:t>
            </a:r>
            <a:endParaRPr lang="en-US" sz="2800" dirty="0"/>
          </a:p>
        </p:txBody>
      </p:sp>
      <p:pic>
        <p:nvPicPr>
          <p:cNvPr id="7" name="Picture 6">
            <a:extLst>
              <a:ext uri="{FF2B5EF4-FFF2-40B4-BE49-F238E27FC236}">
                <a16:creationId xmlns:a16="http://schemas.microsoft.com/office/drawing/2014/main" id="{B1A04053-A905-1EF1-DD1B-F9614E46704B}"/>
              </a:ext>
            </a:extLst>
          </p:cNvPr>
          <p:cNvPicPr>
            <a:picLocks noChangeAspect="1"/>
          </p:cNvPicPr>
          <p:nvPr/>
        </p:nvPicPr>
        <p:blipFill>
          <a:blip r:embed="rId3"/>
          <a:stretch>
            <a:fillRect/>
          </a:stretch>
        </p:blipFill>
        <p:spPr>
          <a:xfrm>
            <a:off x="2374279" y="1688494"/>
            <a:ext cx="9330041" cy="4075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69595" y="391597"/>
            <a:ext cx="7305794" cy="468511"/>
          </a:xfrm>
          <a:prstGeom prst="rect">
            <a:avLst/>
          </a:prstGeom>
          <a:noFill/>
          <a:ln/>
        </p:spPr>
        <p:txBody>
          <a:bodyPr wrap="none" lIns="0" tIns="0" rIns="0" bIns="0" rtlCol="0" anchor="t"/>
          <a:lstStyle/>
          <a:p>
            <a:pPr marL="457200" indent="-457200" algn="l">
              <a:lnSpc>
                <a:spcPts val="3650"/>
              </a:lnSpc>
              <a:buFont typeface="Wingdings" panose="05000000000000000000" pitchFamily="2" charset="2"/>
              <a:buChar char="q"/>
            </a:pPr>
            <a:r>
              <a:rPr lang="en-US" sz="2950" b="1" dirty="0">
                <a:solidFill>
                  <a:srgbClr val="1F1E1E"/>
                </a:solidFill>
                <a:latin typeface="Calibri" pitchFamily="34" charset="0"/>
                <a:ea typeface="Sora Semi Bold" pitchFamily="34" charset="-122"/>
                <a:cs typeface="Sora Semi Bold" pitchFamily="34" charset="-120"/>
              </a:rPr>
              <a:t>Order Distribution &amp; Demand Patterns</a:t>
            </a:r>
            <a:endParaRPr lang="en-US" sz="2950" b="1" dirty="0"/>
          </a:p>
        </p:txBody>
      </p:sp>
      <p:sp>
        <p:nvSpPr>
          <p:cNvPr id="3" name="Text 1"/>
          <p:cNvSpPr/>
          <p:nvPr/>
        </p:nvSpPr>
        <p:spPr>
          <a:xfrm>
            <a:off x="3021925" y="2070616"/>
            <a:ext cx="1751648" cy="355997"/>
          </a:xfrm>
          <a:prstGeom prst="rect">
            <a:avLst/>
          </a:prstGeom>
          <a:noFill/>
          <a:ln/>
        </p:spPr>
        <p:txBody>
          <a:bodyPr wrap="none" lIns="0" tIns="0" rIns="0" bIns="0" rtlCol="0" anchor="t"/>
          <a:lstStyle/>
          <a:p>
            <a:pPr marL="0" indent="0" algn="ctr">
              <a:lnSpc>
                <a:spcPts val="2800"/>
              </a:lnSpc>
              <a:buNone/>
            </a:pPr>
            <a:r>
              <a:rPr lang="en-US" sz="2800" dirty="0">
                <a:solidFill>
                  <a:srgbClr val="3B3535"/>
                </a:solidFill>
                <a:latin typeface="Calibri" pitchFamily="34" charset="0"/>
                <a:ea typeface="Sora Semi Bold" pitchFamily="34" charset="-122"/>
                <a:cs typeface="Sora Semi Bold" pitchFamily="34" charset="-120"/>
              </a:rPr>
              <a:t>35%</a:t>
            </a:r>
            <a:endParaRPr lang="en-US" sz="2800" dirty="0"/>
          </a:p>
        </p:txBody>
      </p:sp>
      <p:pic>
        <p:nvPicPr>
          <p:cNvPr id="4" name="Image 0" descr="preencoded.png"/>
          <p:cNvPicPr>
            <a:picLocks noChangeAspect="1"/>
          </p:cNvPicPr>
          <p:nvPr/>
        </p:nvPicPr>
        <p:blipFill>
          <a:blip r:embed="rId3"/>
          <a:stretch>
            <a:fillRect/>
          </a:stretch>
        </p:blipFill>
        <p:spPr>
          <a:xfrm>
            <a:off x="2829758" y="1180505"/>
            <a:ext cx="2136219" cy="2136219"/>
          </a:xfrm>
          <a:prstGeom prst="rect">
            <a:avLst/>
          </a:prstGeom>
        </p:spPr>
      </p:pic>
      <p:sp>
        <p:nvSpPr>
          <p:cNvPr id="5" name="Text 2"/>
          <p:cNvSpPr/>
          <p:nvPr/>
        </p:nvSpPr>
        <p:spPr>
          <a:xfrm>
            <a:off x="2960846" y="3494723"/>
            <a:ext cx="1873925" cy="234196"/>
          </a:xfrm>
          <a:prstGeom prst="rect">
            <a:avLst/>
          </a:prstGeom>
          <a:noFill/>
          <a:ln/>
        </p:spPr>
        <p:txBody>
          <a:bodyPr wrap="none" lIns="0" tIns="0" rIns="0" bIns="0" rtlCol="0" anchor="t"/>
          <a:lstStyle/>
          <a:p>
            <a:pPr marL="0" indent="0" algn="ctr">
              <a:lnSpc>
                <a:spcPts val="1800"/>
              </a:lnSpc>
              <a:buNone/>
            </a:pPr>
            <a:r>
              <a:rPr lang="en-US" sz="2000" b="1" dirty="0">
                <a:solidFill>
                  <a:srgbClr val="3B3535"/>
                </a:solidFill>
                <a:latin typeface="Calibri" pitchFamily="34" charset="0"/>
                <a:ea typeface="Sora Semi Bold" pitchFamily="34" charset="-122"/>
                <a:cs typeface="Sora Semi Bold" pitchFamily="34" charset="-120"/>
              </a:rPr>
              <a:t>Mumbai</a:t>
            </a:r>
            <a:endParaRPr lang="en-US" sz="2000" b="1" dirty="0"/>
          </a:p>
        </p:txBody>
      </p:sp>
      <p:sp>
        <p:nvSpPr>
          <p:cNvPr id="6" name="Text 3"/>
          <p:cNvSpPr/>
          <p:nvPr/>
        </p:nvSpPr>
        <p:spPr>
          <a:xfrm>
            <a:off x="569595" y="3814286"/>
            <a:ext cx="6656546" cy="227767"/>
          </a:xfrm>
          <a:prstGeom prst="rect">
            <a:avLst/>
          </a:prstGeom>
          <a:noFill/>
          <a:ln/>
        </p:spPr>
        <p:txBody>
          <a:bodyPr wrap="none" lIns="0" tIns="0" rIns="0" bIns="0" rtlCol="0" anchor="t"/>
          <a:lstStyle/>
          <a:p>
            <a:pPr marL="0" indent="0" algn="ctr">
              <a:lnSpc>
                <a:spcPts val="1750"/>
              </a:lnSpc>
              <a:buNone/>
            </a:pPr>
            <a:r>
              <a:rPr lang="en-US" sz="1600" dirty="0">
                <a:solidFill>
                  <a:srgbClr val="3B3535"/>
                </a:solidFill>
                <a:latin typeface="Calibri" pitchFamily="34" charset="0"/>
                <a:ea typeface="Sora Light" pitchFamily="34" charset="-122"/>
                <a:cs typeface="Sora Light" pitchFamily="34" charset="-120"/>
              </a:rPr>
              <a:t>Highest order volume</a:t>
            </a:r>
            <a:endParaRPr lang="en-US" sz="1600" dirty="0"/>
          </a:p>
        </p:txBody>
      </p:sp>
      <p:sp>
        <p:nvSpPr>
          <p:cNvPr id="7" name="Text 4"/>
          <p:cNvSpPr/>
          <p:nvPr/>
        </p:nvSpPr>
        <p:spPr>
          <a:xfrm>
            <a:off x="9856470" y="2070616"/>
            <a:ext cx="1751648" cy="355997"/>
          </a:xfrm>
          <a:prstGeom prst="rect">
            <a:avLst/>
          </a:prstGeom>
          <a:noFill/>
          <a:ln/>
        </p:spPr>
        <p:txBody>
          <a:bodyPr wrap="none" lIns="0" tIns="0" rIns="0" bIns="0" rtlCol="0" anchor="t"/>
          <a:lstStyle/>
          <a:p>
            <a:pPr marL="0" indent="0" algn="ctr">
              <a:lnSpc>
                <a:spcPts val="2800"/>
              </a:lnSpc>
              <a:buNone/>
            </a:pPr>
            <a:r>
              <a:rPr lang="en-US" sz="2800" dirty="0">
                <a:solidFill>
                  <a:srgbClr val="3B3535"/>
                </a:solidFill>
                <a:latin typeface="Calibri" pitchFamily="34" charset="0"/>
                <a:ea typeface="Sora Semi Bold" pitchFamily="34" charset="-122"/>
                <a:cs typeface="Sora Semi Bold" pitchFamily="34" charset="-120"/>
              </a:rPr>
              <a:t>28%</a:t>
            </a:r>
            <a:endParaRPr lang="en-US" sz="2800" dirty="0"/>
          </a:p>
        </p:txBody>
      </p:sp>
      <p:pic>
        <p:nvPicPr>
          <p:cNvPr id="8" name="Image 1" descr="preencoded.png"/>
          <p:cNvPicPr>
            <a:picLocks noChangeAspect="1"/>
          </p:cNvPicPr>
          <p:nvPr/>
        </p:nvPicPr>
        <p:blipFill>
          <a:blip r:embed="rId4"/>
          <a:stretch>
            <a:fillRect/>
          </a:stretch>
        </p:blipFill>
        <p:spPr>
          <a:xfrm>
            <a:off x="9664303" y="1180505"/>
            <a:ext cx="2136219" cy="2136219"/>
          </a:xfrm>
          <a:prstGeom prst="rect">
            <a:avLst/>
          </a:prstGeom>
        </p:spPr>
      </p:pic>
      <p:sp>
        <p:nvSpPr>
          <p:cNvPr id="9" name="Text 5"/>
          <p:cNvSpPr/>
          <p:nvPr/>
        </p:nvSpPr>
        <p:spPr>
          <a:xfrm>
            <a:off x="9856470" y="3513892"/>
            <a:ext cx="1873925" cy="234196"/>
          </a:xfrm>
          <a:prstGeom prst="rect">
            <a:avLst/>
          </a:prstGeom>
          <a:noFill/>
          <a:ln/>
        </p:spPr>
        <p:txBody>
          <a:bodyPr wrap="none" lIns="0" tIns="0" rIns="0" bIns="0" rtlCol="0" anchor="t"/>
          <a:lstStyle/>
          <a:p>
            <a:pPr marL="0" indent="0" algn="ctr">
              <a:lnSpc>
                <a:spcPts val="1800"/>
              </a:lnSpc>
              <a:buNone/>
            </a:pPr>
            <a:r>
              <a:rPr lang="en-US" sz="2000" b="1" dirty="0">
                <a:solidFill>
                  <a:srgbClr val="3B3535"/>
                </a:solidFill>
                <a:latin typeface="Calibri" pitchFamily="34" charset="0"/>
                <a:ea typeface="Sora Semi Bold" pitchFamily="34" charset="-122"/>
                <a:cs typeface="Sora Semi Bold" pitchFamily="34" charset="-120"/>
              </a:rPr>
              <a:t>Bangalore</a:t>
            </a:r>
            <a:endParaRPr lang="en-US" sz="2000" b="1" dirty="0"/>
          </a:p>
        </p:txBody>
      </p:sp>
      <p:sp>
        <p:nvSpPr>
          <p:cNvPr id="10" name="Text 6"/>
          <p:cNvSpPr/>
          <p:nvPr/>
        </p:nvSpPr>
        <p:spPr>
          <a:xfrm>
            <a:off x="7404140" y="3814286"/>
            <a:ext cx="6656665" cy="227767"/>
          </a:xfrm>
          <a:prstGeom prst="rect">
            <a:avLst/>
          </a:prstGeom>
          <a:noFill/>
          <a:ln/>
        </p:spPr>
        <p:txBody>
          <a:bodyPr wrap="none" lIns="0" tIns="0" rIns="0" bIns="0" rtlCol="0" anchor="t"/>
          <a:lstStyle/>
          <a:p>
            <a:pPr marL="0" indent="0" algn="ctr">
              <a:lnSpc>
                <a:spcPts val="1750"/>
              </a:lnSpc>
              <a:buNone/>
            </a:pPr>
            <a:r>
              <a:rPr lang="en-US" sz="1600" dirty="0">
                <a:solidFill>
                  <a:srgbClr val="3B3535"/>
                </a:solidFill>
                <a:latin typeface="Calibri" pitchFamily="34" charset="0"/>
                <a:ea typeface="Sora Light" pitchFamily="34" charset="-122"/>
                <a:cs typeface="Sora Light" pitchFamily="34" charset="-120"/>
              </a:rPr>
              <a:t>Strong tech hub demand</a:t>
            </a:r>
            <a:endParaRPr lang="en-US" sz="1600" dirty="0"/>
          </a:p>
        </p:txBody>
      </p:sp>
      <p:sp>
        <p:nvSpPr>
          <p:cNvPr id="11" name="Text 7"/>
          <p:cNvSpPr/>
          <p:nvPr/>
        </p:nvSpPr>
        <p:spPr>
          <a:xfrm>
            <a:off x="3021925" y="5252561"/>
            <a:ext cx="1751648" cy="355997"/>
          </a:xfrm>
          <a:prstGeom prst="rect">
            <a:avLst/>
          </a:prstGeom>
          <a:noFill/>
          <a:ln/>
        </p:spPr>
        <p:txBody>
          <a:bodyPr wrap="none" lIns="0" tIns="0" rIns="0" bIns="0" rtlCol="0" anchor="t"/>
          <a:lstStyle/>
          <a:p>
            <a:pPr marL="0" indent="0" algn="ctr">
              <a:lnSpc>
                <a:spcPts val="2800"/>
              </a:lnSpc>
              <a:buNone/>
            </a:pPr>
            <a:r>
              <a:rPr lang="en-US" sz="2800" dirty="0">
                <a:solidFill>
                  <a:srgbClr val="3B3535"/>
                </a:solidFill>
                <a:latin typeface="Calibri" pitchFamily="34" charset="0"/>
                <a:ea typeface="Sora Semi Bold" pitchFamily="34" charset="-122"/>
                <a:cs typeface="Sora Semi Bold" pitchFamily="34" charset="-120"/>
              </a:rPr>
              <a:t>22%</a:t>
            </a:r>
            <a:endParaRPr lang="en-US" sz="2800" dirty="0"/>
          </a:p>
        </p:txBody>
      </p:sp>
      <p:pic>
        <p:nvPicPr>
          <p:cNvPr id="12" name="Image 2" descr="preencoded.png"/>
          <p:cNvPicPr>
            <a:picLocks noChangeAspect="1"/>
          </p:cNvPicPr>
          <p:nvPr/>
        </p:nvPicPr>
        <p:blipFill>
          <a:blip r:embed="rId5"/>
          <a:stretch>
            <a:fillRect/>
          </a:stretch>
        </p:blipFill>
        <p:spPr>
          <a:xfrm>
            <a:off x="2829758" y="4362450"/>
            <a:ext cx="2136219" cy="2136219"/>
          </a:xfrm>
          <a:prstGeom prst="rect">
            <a:avLst/>
          </a:prstGeom>
        </p:spPr>
      </p:pic>
      <p:sp>
        <p:nvSpPr>
          <p:cNvPr id="13" name="Text 8"/>
          <p:cNvSpPr/>
          <p:nvPr/>
        </p:nvSpPr>
        <p:spPr>
          <a:xfrm>
            <a:off x="2960846" y="6676668"/>
            <a:ext cx="1873925" cy="234196"/>
          </a:xfrm>
          <a:prstGeom prst="rect">
            <a:avLst/>
          </a:prstGeom>
          <a:noFill/>
          <a:ln/>
        </p:spPr>
        <p:txBody>
          <a:bodyPr wrap="none" lIns="0" tIns="0" rIns="0" bIns="0" rtlCol="0" anchor="t"/>
          <a:lstStyle/>
          <a:p>
            <a:pPr marL="0" indent="0" algn="ctr">
              <a:lnSpc>
                <a:spcPts val="1800"/>
              </a:lnSpc>
              <a:buNone/>
            </a:pPr>
            <a:r>
              <a:rPr lang="en-US" sz="2000" b="1" dirty="0">
                <a:solidFill>
                  <a:srgbClr val="3B3535"/>
                </a:solidFill>
                <a:latin typeface="Calibri" pitchFamily="34" charset="0"/>
                <a:ea typeface="Sora Semi Bold" pitchFamily="34" charset="-122"/>
                <a:cs typeface="Sora Semi Bold" pitchFamily="34" charset="-120"/>
              </a:rPr>
              <a:t>Delhi</a:t>
            </a:r>
            <a:endParaRPr lang="en-US" sz="2000" b="1" dirty="0"/>
          </a:p>
        </p:txBody>
      </p:sp>
      <p:sp>
        <p:nvSpPr>
          <p:cNvPr id="14" name="Text 9"/>
          <p:cNvSpPr/>
          <p:nvPr/>
        </p:nvSpPr>
        <p:spPr>
          <a:xfrm>
            <a:off x="569595" y="6996232"/>
            <a:ext cx="6656546" cy="227767"/>
          </a:xfrm>
          <a:prstGeom prst="rect">
            <a:avLst/>
          </a:prstGeom>
          <a:noFill/>
          <a:ln/>
        </p:spPr>
        <p:txBody>
          <a:bodyPr wrap="none" lIns="0" tIns="0" rIns="0" bIns="0" rtlCol="0" anchor="t"/>
          <a:lstStyle/>
          <a:p>
            <a:pPr marL="0" indent="0" algn="ctr">
              <a:lnSpc>
                <a:spcPts val="1750"/>
              </a:lnSpc>
              <a:buNone/>
            </a:pPr>
            <a:r>
              <a:rPr lang="en-US" sz="1600" dirty="0">
                <a:solidFill>
                  <a:srgbClr val="3B3535"/>
                </a:solidFill>
                <a:latin typeface="Calibri" pitchFamily="34" charset="0"/>
                <a:ea typeface="Sora Light" pitchFamily="34" charset="-122"/>
                <a:cs typeface="Sora Light" pitchFamily="34" charset="-120"/>
              </a:rPr>
              <a:t>Capital city orders</a:t>
            </a:r>
            <a:endParaRPr lang="en-US" sz="1600" dirty="0"/>
          </a:p>
        </p:txBody>
      </p:sp>
      <p:sp>
        <p:nvSpPr>
          <p:cNvPr id="15" name="Text 10"/>
          <p:cNvSpPr/>
          <p:nvPr/>
        </p:nvSpPr>
        <p:spPr>
          <a:xfrm>
            <a:off x="9856470" y="5252561"/>
            <a:ext cx="1751648" cy="355997"/>
          </a:xfrm>
          <a:prstGeom prst="rect">
            <a:avLst/>
          </a:prstGeom>
          <a:noFill/>
          <a:ln/>
        </p:spPr>
        <p:txBody>
          <a:bodyPr wrap="none" lIns="0" tIns="0" rIns="0" bIns="0" rtlCol="0" anchor="t"/>
          <a:lstStyle/>
          <a:p>
            <a:pPr marL="0" indent="0" algn="ctr">
              <a:lnSpc>
                <a:spcPts val="2800"/>
              </a:lnSpc>
              <a:buNone/>
            </a:pPr>
            <a:r>
              <a:rPr lang="en-US" sz="2800" dirty="0">
                <a:solidFill>
                  <a:srgbClr val="3B3535"/>
                </a:solidFill>
                <a:latin typeface="Calibri" pitchFamily="34" charset="0"/>
                <a:ea typeface="Sora Semi Bold" pitchFamily="34" charset="-122"/>
                <a:cs typeface="Sora Semi Bold" pitchFamily="34" charset="-120"/>
              </a:rPr>
              <a:t>15%</a:t>
            </a:r>
            <a:endParaRPr lang="en-US" sz="2800" dirty="0"/>
          </a:p>
        </p:txBody>
      </p:sp>
      <p:pic>
        <p:nvPicPr>
          <p:cNvPr id="16" name="Image 3" descr="preencoded.png"/>
          <p:cNvPicPr>
            <a:picLocks noChangeAspect="1"/>
          </p:cNvPicPr>
          <p:nvPr/>
        </p:nvPicPr>
        <p:blipFill>
          <a:blip r:embed="rId6"/>
          <a:stretch>
            <a:fillRect/>
          </a:stretch>
        </p:blipFill>
        <p:spPr>
          <a:xfrm>
            <a:off x="9664303" y="4362450"/>
            <a:ext cx="2136219" cy="2136219"/>
          </a:xfrm>
          <a:prstGeom prst="rect">
            <a:avLst/>
          </a:prstGeom>
        </p:spPr>
      </p:pic>
      <p:sp>
        <p:nvSpPr>
          <p:cNvPr id="17" name="Text 11"/>
          <p:cNvSpPr/>
          <p:nvPr/>
        </p:nvSpPr>
        <p:spPr>
          <a:xfrm>
            <a:off x="9795510" y="6676668"/>
            <a:ext cx="1873925" cy="234196"/>
          </a:xfrm>
          <a:prstGeom prst="rect">
            <a:avLst/>
          </a:prstGeom>
          <a:noFill/>
          <a:ln/>
        </p:spPr>
        <p:txBody>
          <a:bodyPr wrap="none" lIns="0" tIns="0" rIns="0" bIns="0" rtlCol="0" anchor="t"/>
          <a:lstStyle/>
          <a:p>
            <a:pPr marL="0" indent="0" algn="ctr">
              <a:lnSpc>
                <a:spcPts val="1800"/>
              </a:lnSpc>
              <a:buNone/>
            </a:pPr>
            <a:r>
              <a:rPr lang="en-US" sz="2000" b="1" dirty="0">
                <a:solidFill>
                  <a:srgbClr val="3B3535"/>
                </a:solidFill>
                <a:latin typeface="Calibri" pitchFamily="34" charset="0"/>
                <a:ea typeface="Sora Semi Bold" pitchFamily="34" charset="-122"/>
                <a:cs typeface="Sora Semi Bold" pitchFamily="34" charset="-120"/>
              </a:rPr>
              <a:t>Other Cities</a:t>
            </a:r>
            <a:endParaRPr lang="en-US" sz="2000" b="1" dirty="0"/>
          </a:p>
        </p:txBody>
      </p:sp>
      <p:sp>
        <p:nvSpPr>
          <p:cNvPr id="18" name="Text 12"/>
          <p:cNvSpPr/>
          <p:nvPr/>
        </p:nvSpPr>
        <p:spPr>
          <a:xfrm>
            <a:off x="7404140" y="6996232"/>
            <a:ext cx="6656665" cy="227767"/>
          </a:xfrm>
          <a:prstGeom prst="rect">
            <a:avLst/>
          </a:prstGeom>
          <a:noFill/>
          <a:ln/>
        </p:spPr>
        <p:txBody>
          <a:bodyPr wrap="none" lIns="0" tIns="0" rIns="0" bIns="0" rtlCol="0" anchor="t"/>
          <a:lstStyle/>
          <a:p>
            <a:pPr marL="0" indent="0" algn="ctr">
              <a:lnSpc>
                <a:spcPts val="1750"/>
              </a:lnSpc>
              <a:buNone/>
            </a:pPr>
            <a:r>
              <a:rPr lang="en-US" sz="1600" dirty="0">
                <a:solidFill>
                  <a:srgbClr val="3B3535"/>
                </a:solidFill>
                <a:latin typeface="Calibri" pitchFamily="34" charset="0"/>
                <a:ea typeface="Sora Light" pitchFamily="34" charset="-122"/>
                <a:cs typeface="Sora Light" pitchFamily="34" charset="-120"/>
              </a:rPr>
              <a:t>Emerging markets</a:t>
            </a:r>
            <a:endParaRPr lang="en-US" sz="1600" dirty="0"/>
          </a:p>
        </p:txBody>
      </p:sp>
      <p:sp>
        <p:nvSpPr>
          <p:cNvPr id="19" name="Text 13"/>
          <p:cNvSpPr/>
          <p:nvPr/>
        </p:nvSpPr>
        <p:spPr>
          <a:xfrm>
            <a:off x="569595" y="7493795"/>
            <a:ext cx="13491210" cy="455533"/>
          </a:xfrm>
          <a:prstGeom prst="rect">
            <a:avLst/>
          </a:prstGeom>
          <a:noFill/>
          <a:ln/>
        </p:spPr>
        <p:txBody>
          <a:bodyPr wrap="square" lIns="0" tIns="0" rIns="0" bIns="0" rtlCol="0" anchor="t"/>
          <a:lstStyle/>
          <a:p>
            <a:pPr marL="0" indent="0" algn="l">
              <a:lnSpc>
                <a:spcPts val="1750"/>
              </a:lnSpc>
              <a:buNone/>
            </a:pPr>
            <a:r>
              <a:rPr lang="en-US" dirty="0">
                <a:solidFill>
                  <a:srgbClr val="3B3535"/>
                </a:solidFill>
                <a:latin typeface="Calibri" pitchFamily="34" charset="0"/>
                <a:ea typeface="Sora Light" pitchFamily="34" charset="-122"/>
                <a:cs typeface="Sora Light" pitchFamily="34" charset="-120"/>
              </a:rPr>
              <a:t>Demand is heavily concentrated in </a:t>
            </a:r>
            <a:r>
              <a:rPr lang="en-US" b="1" dirty="0">
                <a:solidFill>
                  <a:srgbClr val="DA1B2E"/>
                </a:solidFill>
                <a:latin typeface="Calibri" pitchFamily="34" charset="0"/>
                <a:ea typeface="Sora Light" pitchFamily="34" charset="-122"/>
                <a:cs typeface="Sora Light" pitchFamily="34" charset="-120"/>
              </a:rPr>
              <a:t>Mumbai, Bangalore, and Delhi</a:t>
            </a:r>
            <a:r>
              <a:rPr lang="en-US" dirty="0">
                <a:solidFill>
                  <a:srgbClr val="3B3535"/>
                </a:solidFill>
                <a:latin typeface="Calibri" pitchFamily="34" charset="0"/>
                <a:ea typeface="Sora Light" pitchFamily="34" charset="-122"/>
                <a:cs typeface="Sora Light" pitchFamily="34" charset="-120"/>
              </a:rPr>
              <a:t>. Interestingly, some cities generate high orders despite fewer restaurants, revealing a </a:t>
            </a:r>
            <a:r>
              <a:rPr lang="en-US" b="1" dirty="0">
                <a:solidFill>
                  <a:srgbClr val="3B3535"/>
                </a:solidFill>
                <a:latin typeface="Calibri" pitchFamily="34" charset="0"/>
                <a:ea typeface="Sora Light" pitchFamily="34" charset="-122"/>
                <a:cs typeface="Sora Light" pitchFamily="34" charset="-120"/>
              </a:rPr>
              <a:t>demand exceeds supply</a:t>
            </a:r>
            <a:r>
              <a:rPr lang="en-US" dirty="0">
                <a:solidFill>
                  <a:srgbClr val="3B3535"/>
                </a:solidFill>
                <a:latin typeface="Calibri" pitchFamily="34" charset="0"/>
                <a:ea typeface="Sora Light" pitchFamily="34" charset="-122"/>
                <a:cs typeface="Sora Light" pitchFamily="34" charset="-120"/>
              </a:rPr>
              <a:t> opportunity for strategic expansion.</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948155"/>
            <a:ext cx="6761798" cy="623530"/>
          </a:xfrm>
          <a:prstGeom prst="rect">
            <a:avLst/>
          </a:prstGeom>
          <a:noFill/>
          <a:ln/>
        </p:spPr>
        <p:txBody>
          <a:bodyPr wrap="none" lIns="0" tIns="0" rIns="0" bIns="0" rtlCol="0" anchor="t"/>
          <a:lstStyle/>
          <a:p>
            <a:pPr marL="571500" indent="-571500" algn="l">
              <a:lnSpc>
                <a:spcPts val="4900"/>
              </a:lnSpc>
              <a:buFont typeface="Wingdings" panose="05000000000000000000" pitchFamily="2" charset="2"/>
              <a:buChar char="q"/>
            </a:pPr>
            <a:r>
              <a:rPr lang="en-US" sz="4400" b="1" dirty="0">
                <a:solidFill>
                  <a:srgbClr val="1F1E1E"/>
                </a:solidFill>
                <a:latin typeface="Calibri" pitchFamily="34" charset="0"/>
                <a:ea typeface="Sora Semi Bold" pitchFamily="34" charset="-122"/>
                <a:cs typeface="Sora Semi Bold" pitchFamily="34" charset="-120"/>
              </a:rPr>
              <a:t>Revenue </a:t>
            </a:r>
            <a:r>
              <a:rPr lang="en-US" sz="4400" b="1" dirty="0">
                <a:solidFill>
                  <a:srgbClr val="FF0000"/>
                </a:solidFill>
                <a:latin typeface="Calibri" pitchFamily="34" charset="0"/>
                <a:ea typeface="Sora Semi Bold" pitchFamily="34" charset="-122"/>
                <a:cs typeface="Sora Semi Bold" pitchFamily="34" charset="-120"/>
              </a:rPr>
              <a:t>Trends</a:t>
            </a:r>
            <a:r>
              <a:rPr lang="en-US" sz="4400" b="1" dirty="0">
                <a:solidFill>
                  <a:srgbClr val="1F1E1E"/>
                </a:solidFill>
                <a:latin typeface="Calibri" pitchFamily="34" charset="0"/>
                <a:ea typeface="Sora Semi Bold" pitchFamily="34" charset="-122"/>
                <a:cs typeface="Sora Semi Bold" pitchFamily="34" charset="-120"/>
              </a:rPr>
              <a:t> Over Time</a:t>
            </a:r>
            <a:endParaRPr lang="en-US" sz="4400" b="1" dirty="0"/>
          </a:p>
        </p:txBody>
      </p:sp>
      <p:sp>
        <p:nvSpPr>
          <p:cNvPr id="4" name="Text 1"/>
          <p:cNvSpPr/>
          <p:nvPr/>
        </p:nvSpPr>
        <p:spPr>
          <a:xfrm>
            <a:off x="6244709" y="2043522"/>
            <a:ext cx="7627382" cy="606504"/>
          </a:xfrm>
          <a:prstGeom prst="rect">
            <a:avLst/>
          </a:prstGeom>
          <a:noFill/>
          <a:ln/>
        </p:spPr>
        <p:txBody>
          <a:bodyPr wrap="square" lIns="0" tIns="0" rIns="0" bIns="0" rtlCol="0" anchor="t"/>
          <a:lstStyle/>
          <a:p>
            <a:pPr marL="285750" indent="-285750" algn="l">
              <a:lnSpc>
                <a:spcPts val="2350"/>
              </a:lnSpc>
              <a:buFont typeface="Arial" panose="020B0604020202020204" pitchFamily="34" charset="0"/>
              <a:buChar char="•"/>
            </a:pPr>
            <a:r>
              <a:rPr lang="en-US" dirty="0">
                <a:solidFill>
                  <a:srgbClr val="3B3535"/>
                </a:solidFill>
                <a:latin typeface="Calibri" pitchFamily="34" charset="0"/>
                <a:ea typeface="Sora Light" pitchFamily="34" charset="-122"/>
                <a:cs typeface="Sora Light" pitchFamily="34" charset="-120"/>
              </a:rPr>
              <a:t>Line chart analysis reveals consistent upward trajectory in order amounts, with notable patterns emerging around specific time periods.</a:t>
            </a:r>
            <a:endParaRPr lang="en-US" dirty="0"/>
          </a:p>
        </p:txBody>
      </p:sp>
      <p:sp>
        <p:nvSpPr>
          <p:cNvPr id="5" name="Shape 2"/>
          <p:cNvSpPr/>
          <p:nvPr/>
        </p:nvSpPr>
        <p:spPr>
          <a:xfrm>
            <a:off x="6244709" y="3457575"/>
            <a:ext cx="3718917" cy="1729502"/>
          </a:xfrm>
          <a:prstGeom prst="roundRect">
            <a:avLst>
              <a:gd name="adj" fmla="val 4604"/>
            </a:avLst>
          </a:prstGeom>
          <a:solidFill>
            <a:srgbClr val="F9D2D6"/>
          </a:solidFill>
          <a:ln w="7620">
            <a:solidFill>
              <a:srgbClr val="DFB8BC"/>
            </a:solidFill>
            <a:prstDash val="solid"/>
          </a:ln>
        </p:spPr>
        <p:txBody>
          <a:bodyPr/>
          <a:lstStyle/>
          <a:p>
            <a:endParaRPr lang="en-US"/>
          </a:p>
        </p:txBody>
      </p:sp>
      <p:sp>
        <p:nvSpPr>
          <p:cNvPr id="6" name="Text 3"/>
          <p:cNvSpPr/>
          <p:nvPr/>
        </p:nvSpPr>
        <p:spPr>
          <a:xfrm>
            <a:off x="6441877" y="3654743"/>
            <a:ext cx="2494359" cy="311706"/>
          </a:xfrm>
          <a:prstGeom prst="rect">
            <a:avLst/>
          </a:prstGeom>
          <a:noFill/>
          <a:ln/>
        </p:spPr>
        <p:txBody>
          <a:bodyPr wrap="none" lIns="0" tIns="0" rIns="0" bIns="0" rtlCol="0" anchor="t"/>
          <a:lstStyle/>
          <a:p>
            <a:pPr marL="0" indent="0" algn="l">
              <a:lnSpc>
                <a:spcPts val="2450"/>
              </a:lnSpc>
              <a:buNone/>
            </a:pPr>
            <a:r>
              <a:rPr lang="en-US" sz="1950" b="1" dirty="0">
                <a:latin typeface="Calibri" pitchFamily="34" charset="0"/>
                <a:ea typeface="Sora Semi Bold" pitchFamily="34" charset="-122"/>
                <a:cs typeface="Sora Semi Bold" pitchFamily="34" charset="-120"/>
              </a:rPr>
              <a:t>Consistent Growth</a:t>
            </a:r>
            <a:endParaRPr lang="en-US" sz="1950" b="1" dirty="0"/>
          </a:p>
        </p:txBody>
      </p:sp>
      <p:sp>
        <p:nvSpPr>
          <p:cNvPr id="7" name="Text 4"/>
          <p:cNvSpPr/>
          <p:nvPr/>
        </p:nvSpPr>
        <p:spPr>
          <a:xfrm>
            <a:off x="6441877" y="4080153"/>
            <a:ext cx="3324582" cy="909757"/>
          </a:xfrm>
          <a:prstGeom prst="rect">
            <a:avLst/>
          </a:prstGeom>
          <a:noFill/>
          <a:ln/>
        </p:spPr>
        <p:txBody>
          <a:bodyPr wrap="squar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Upward trend in order amounts demonstrates healthy business expansion</a:t>
            </a:r>
            <a:endParaRPr lang="en-US" dirty="0"/>
          </a:p>
        </p:txBody>
      </p:sp>
      <p:sp>
        <p:nvSpPr>
          <p:cNvPr id="8" name="Shape 5"/>
          <p:cNvSpPr/>
          <p:nvPr/>
        </p:nvSpPr>
        <p:spPr>
          <a:xfrm>
            <a:off x="10153174" y="3457575"/>
            <a:ext cx="3718917" cy="1729502"/>
          </a:xfrm>
          <a:prstGeom prst="roundRect">
            <a:avLst>
              <a:gd name="adj" fmla="val 4604"/>
            </a:avLst>
          </a:prstGeom>
          <a:solidFill>
            <a:srgbClr val="F9D2D6"/>
          </a:solidFill>
          <a:ln w="7620">
            <a:solidFill>
              <a:srgbClr val="DFB8BC"/>
            </a:solidFill>
            <a:prstDash val="solid"/>
          </a:ln>
        </p:spPr>
        <p:txBody>
          <a:bodyPr/>
          <a:lstStyle/>
          <a:p>
            <a:endParaRPr lang="en-US"/>
          </a:p>
        </p:txBody>
      </p:sp>
      <p:sp>
        <p:nvSpPr>
          <p:cNvPr id="9" name="Text 6"/>
          <p:cNvSpPr/>
          <p:nvPr/>
        </p:nvSpPr>
        <p:spPr>
          <a:xfrm>
            <a:off x="10350341" y="3654743"/>
            <a:ext cx="2494359" cy="311706"/>
          </a:xfrm>
          <a:prstGeom prst="rect">
            <a:avLst/>
          </a:prstGeom>
          <a:noFill/>
          <a:ln/>
        </p:spPr>
        <p:txBody>
          <a:bodyPr wrap="none" lIns="0" tIns="0" rIns="0" bIns="0" rtlCol="0" anchor="t"/>
          <a:lstStyle/>
          <a:p>
            <a:pPr marL="0" indent="0" algn="l">
              <a:lnSpc>
                <a:spcPts val="2450"/>
              </a:lnSpc>
              <a:buNone/>
            </a:pPr>
            <a:r>
              <a:rPr lang="en-US" sz="2000" b="1" dirty="0">
                <a:solidFill>
                  <a:srgbClr val="3B3535"/>
                </a:solidFill>
                <a:latin typeface="Calibri" pitchFamily="34" charset="0"/>
                <a:ea typeface="Sora Semi Bold" pitchFamily="34" charset="-122"/>
                <a:cs typeface="Sora Semi Bold" pitchFamily="34" charset="-120"/>
              </a:rPr>
              <a:t>Peak Periods</a:t>
            </a:r>
            <a:endParaRPr lang="en-US" sz="2000" b="1" dirty="0"/>
          </a:p>
        </p:txBody>
      </p:sp>
      <p:sp>
        <p:nvSpPr>
          <p:cNvPr id="10" name="Text 7"/>
          <p:cNvSpPr/>
          <p:nvPr/>
        </p:nvSpPr>
        <p:spPr>
          <a:xfrm>
            <a:off x="10350341" y="4080153"/>
            <a:ext cx="3324582" cy="606504"/>
          </a:xfrm>
          <a:prstGeom prst="rect">
            <a:avLst/>
          </a:prstGeom>
          <a:noFill/>
          <a:ln/>
        </p:spPr>
        <p:txBody>
          <a:bodyPr wrap="squar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Significant peaks observed around weekends and festive seasons</a:t>
            </a:r>
            <a:endParaRPr lang="en-US" dirty="0"/>
          </a:p>
        </p:txBody>
      </p:sp>
      <p:sp>
        <p:nvSpPr>
          <p:cNvPr id="11" name="Shape 8"/>
          <p:cNvSpPr/>
          <p:nvPr/>
        </p:nvSpPr>
        <p:spPr>
          <a:xfrm>
            <a:off x="6244709" y="5376624"/>
            <a:ext cx="7627382" cy="1122998"/>
          </a:xfrm>
          <a:prstGeom prst="roundRect">
            <a:avLst>
              <a:gd name="adj" fmla="val 7090"/>
            </a:avLst>
          </a:prstGeom>
          <a:solidFill>
            <a:srgbClr val="F9D2D6"/>
          </a:solidFill>
          <a:ln w="7620">
            <a:solidFill>
              <a:srgbClr val="DFB8BC"/>
            </a:solidFill>
            <a:prstDash val="solid"/>
          </a:ln>
        </p:spPr>
        <p:txBody>
          <a:bodyPr/>
          <a:lstStyle/>
          <a:p>
            <a:endParaRPr lang="en-US"/>
          </a:p>
        </p:txBody>
      </p:sp>
      <p:sp>
        <p:nvSpPr>
          <p:cNvPr id="12" name="Text 9"/>
          <p:cNvSpPr/>
          <p:nvPr/>
        </p:nvSpPr>
        <p:spPr>
          <a:xfrm>
            <a:off x="6441877" y="5573792"/>
            <a:ext cx="2494359" cy="311706"/>
          </a:xfrm>
          <a:prstGeom prst="rect">
            <a:avLst/>
          </a:prstGeom>
          <a:noFill/>
          <a:ln/>
        </p:spPr>
        <p:txBody>
          <a:bodyPr wrap="none" lIns="0" tIns="0" rIns="0" bIns="0" rtlCol="0" anchor="t"/>
          <a:lstStyle/>
          <a:p>
            <a:pPr marL="0" indent="0" algn="l">
              <a:lnSpc>
                <a:spcPts val="2450"/>
              </a:lnSpc>
              <a:buNone/>
            </a:pPr>
            <a:r>
              <a:rPr lang="en-US" sz="2000" b="1" dirty="0">
                <a:solidFill>
                  <a:srgbClr val="3B3535"/>
                </a:solidFill>
                <a:latin typeface="Calibri" pitchFamily="34" charset="0"/>
                <a:ea typeface="Sora Semi Bold" pitchFamily="34" charset="-122"/>
                <a:cs typeface="Sora Semi Bold" pitchFamily="34" charset="-120"/>
              </a:rPr>
              <a:t>Strategic Planning</a:t>
            </a:r>
            <a:endParaRPr lang="en-US" sz="2000" b="1" dirty="0"/>
          </a:p>
        </p:txBody>
      </p:sp>
      <p:sp>
        <p:nvSpPr>
          <p:cNvPr id="13" name="Text 10"/>
          <p:cNvSpPr/>
          <p:nvPr/>
        </p:nvSpPr>
        <p:spPr>
          <a:xfrm>
            <a:off x="6441877" y="5999202"/>
            <a:ext cx="7233047"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Insights enable better staffing, delivery, and marketing resource allocation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9701"/>
          </a:xfrm>
          <a:prstGeom prst="rect">
            <a:avLst/>
          </a:prstGeom>
        </p:spPr>
      </p:pic>
      <p:sp>
        <p:nvSpPr>
          <p:cNvPr id="3" name="Text 0"/>
          <p:cNvSpPr/>
          <p:nvPr/>
        </p:nvSpPr>
        <p:spPr>
          <a:xfrm>
            <a:off x="758309" y="3296722"/>
            <a:ext cx="7513082" cy="623530"/>
          </a:xfrm>
          <a:prstGeom prst="rect">
            <a:avLst/>
          </a:prstGeom>
          <a:noFill/>
          <a:ln/>
        </p:spPr>
        <p:txBody>
          <a:bodyPr wrap="none" lIns="0" tIns="0" rIns="0" bIns="0" rtlCol="0" anchor="t"/>
          <a:lstStyle/>
          <a:p>
            <a:pPr marL="571500" indent="-571500" algn="l">
              <a:lnSpc>
                <a:spcPts val="4900"/>
              </a:lnSpc>
              <a:buFont typeface="Wingdings" panose="05000000000000000000" pitchFamily="2" charset="2"/>
              <a:buChar char="q"/>
            </a:pPr>
            <a:r>
              <a:rPr lang="en-US" sz="3900" b="1" dirty="0">
                <a:solidFill>
                  <a:srgbClr val="1F1E1E"/>
                </a:solidFill>
                <a:latin typeface="Calibri" pitchFamily="34" charset="0"/>
                <a:ea typeface="Sora Semi Bold" pitchFamily="34" charset="-122"/>
                <a:cs typeface="Sora Semi Bold" pitchFamily="34" charset="-120"/>
              </a:rPr>
              <a:t>Correlation Analysis Findings</a:t>
            </a:r>
            <a:endParaRPr lang="en-US" sz="3900" b="1" dirty="0"/>
          </a:p>
        </p:txBody>
      </p:sp>
      <p:sp>
        <p:nvSpPr>
          <p:cNvPr id="4" name="Text 1"/>
          <p:cNvSpPr/>
          <p:nvPr/>
        </p:nvSpPr>
        <p:spPr>
          <a:xfrm>
            <a:off x="758309" y="4204573"/>
            <a:ext cx="13113782"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Scatter plot visualizations reveal critical relationships between key performance metrics</a:t>
            </a:r>
            <a:endParaRPr lang="en-US" dirty="0"/>
          </a:p>
        </p:txBody>
      </p:sp>
      <p:sp>
        <p:nvSpPr>
          <p:cNvPr id="5" name="Text 2"/>
          <p:cNvSpPr/>
          <p:nvPr/>
        </p:nvSpPr>
        <p:spPr>
          <a:xfrm>
            <a:off x="758309" y="4910614"/>
            <a:ext cx="3494246" cy="311706"/>
          </a:xfrm>
          <a:prstGeom prst="rect">
            <a:avLst/>
          </a:prstGeom>
          <a:noFill/>
          <a:ln/>
        </p:spPr>
        <p:txBody>
          <a:bodyPr wrap="none" lIns="0" tIns="0" rIns="0" bIns="0" rtlCol="0" anchor="t"/>
          <a:lstStyle/>
          <a:p>
            <a:pPr marL="0" indent="0" algn="l">
              <a:lnSpc>
                <a:spcPts val="2450"/>
              </a:lnSpc>
              <a:buNone/>
            </a:pPr>
            <a:r>
              <a:rPr lang="en-US" sz="2400" dirty="0">
                <a:solidFill>
                  <a:srgbClr val="1F1E1E"/>
                </a:solidFill>
                <a:latin typeface="Calibri" pitchFamily="34" charset="0"/>
                <a:ea typeface="Sora Semi Bold" pitchFamily="34" charset="-122"/>
                <a:cs typeface="Sora Semi Bold" pitchFamily="34" charset="-120"/>
              </a:rPr>
              <a:t>Strong Positive Correlation</a:t>
            </a:r>
            <a:endParaRPr lang="en-US" sz="2400" dirty="0"/>
          </a:p>
        </p:txBody>
      </p:sp>
      <p:sp>
        <p:nvSpPr>
          <p:cNvPr id="6" name="Text 3"/>
          <p:cNvSpPr/>
          <p:nvPr/>
        </p:nvSpPr>
        <p:spPr>
          <a:xfrm>
            <a:off x="758309" y="5411867"/>
            <a:ext cx="6325672" cy="303252"/>
          </a:xfrm>
          <a:prstGeom prst="rect">
            <a:avLst/>
          </a:prstGeom>
          <a:noFill/>
          <a:ln/>
        </p:spPr>
        <p:txBody>
          <a:bodyPr wrap="none" lIns="0" tIns="0" rIns="0" bIns="0" rtlCol="0" anchor="t"/>
          <a:lstStyle/>
          <a:p>
            <a:pPr marL="0" indent="0" algn="l">
              <a:lnSpc>
                <a:spcPts val="2350"/>
              </a:lnSpc>
              <a:buNone/>
            </a:pPr>
            <a:r>
              <a:rPr lang="en-US" b="1" dirty="0">
                <a:solidFill>
                  <a:srgbClr val="DA1B2E"/>
                </a:solidFill>
                <a:latin typeface="Calibri" pitchFamily="34" charset="0"/>
                <a:ea typeface="Sora Light" pitchFamily="34" charset="-122"/>
                <a:cs typeface="Sora Light" pitchFamily="34" charset="-120"/>
              </a:rPr>
              <a:t>Higher total ratings → higher average rating</a:t>
            </a:r>
            <a:endParaRPr lang="en-US" dirty="0"/>
          </a:p>
        </p:txBody>
      </p:sp>
      <p:sp>
        <p:nvSpPr>
          <p:cNvPr id="7" name="Text 4"/>
          <p:cNvSpPr/>
          <p:nvPr/>
        </p:nvSpPr>
        <p:spPr>
          <a:xfrm>
            <a:off x="758309" y="5885736"/>
            <a:ext cx="6325672"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Restaurants with more reviews tend to maintain quality standards</a:t>
            </a:r>
            <a:endParaRPr lang="en-US" dirty="0"/>
          </a:p>
        </p:txBody>
      </p:sp>
      <p:sp>
        <p:nvSpPr>
          <p:cNvPr id="8" name="Text 5"/>
          <p:cNvSpPr/>
          <p:nvPr/>
        </p:nvSpPr>
        <p:spPr>
          <a:xfrm>
            <a:off x="7554039" y="4910614"/>
            <a:ext cx="2494359" cy="311706"/>
          </a:xfrm>
          <a:prstGeom prst="rect">
            <a:avLst/>
          </a:prstGeom>
          <a:noFill/>
          <a:ln/>
        </p:spPr>
        <p:txBody>
          <a:bodyPr wrap="none" lIns="0" tIns="0" rIns="0" bIns="0" rtlCol="0" anchor="t"/>
          <a:lstStyle/>
          <a:p>
            <a:pPr marL="0" indent="0" algn="l">
              <a:lnSpc>
                <a:spcPts val="2450"/>
              </a:lnSpc>
              <a:buNone/>
            </a:pPr>
            <a:r>
              <a:rPr lang="en-US" sz="2400" dirty="0">
                <a:solidFill>
                  <a:srgbClr val="1F1E1E"/>
                </a:solidFill>
                <a:latin typeface="Calibri" pitchFamily="34" charset="0"/>
                <a:ea typeface="Sora Semi Bold" pitchFamily="34" charset="-122"/>
                <a:cs typeface="Sora Semi Bold" pitchFamily="34" charset="-120"/>
              </a:rPr>
              <a:t>Minimal Impact</a:t>
            </a:r>
            <a:endParaRPr lang="en-US" sz="2400" dirty="0"/>
          </a:p>
        </p:txBody>
      </p:sp>
      <p:sp>
        <p:nvSpPr>
          <p:cNvPr id="9" name="Text 6"/>
          <p:cNvSpPr/>
          <p:nvPr/>
        </p:nvSpPr>
        <p:spPr>
          <a:xfrm>
            <a:off x="7554039" y="5411867"/>
            <a:ext cx="6325672" cy="303252"/>
          </a:xfrm>
          <a:prstGeom prst="rect">
            <a:avLst/>
          </a:prstGeom>
          <a:noFill/>
          <a:ln/>
        </p:spPr>
        <p:txBody>
          <a:bodyPr wrap="none" lIns="0" tIns="0" rIns="0" bIns="0" rtlCol="0" anchor="t"/>
          <a:lstStyle/>
          <a:p>
            <a:pPr marL="0" indent="0" algn="l">
              <a:lnSpc>
                <a:spcPts val="2350"/>
              </a:lnSpc>
              <a:buNone/>
            </a:pPr>
            <a:r>
              <a:rPr lang="en-US" b="1" dirty="0">
                <a:solidFill>
                  <a:srgbClr val="3B3535"/>
                </a:solidFill>
                <a:latin typeface="Calibri" pitchFamily="34" charset="0"/>
                <a:ea typeface="Sora Light" pitchFamily="34" charset="-122"/>
                <a:cs typeface="Sora Light" pitchFamily="34" charset="-120"/>
              </a:rPr>
              <a:t>Delivery time has negligible effect</a:t>
            </a:r>
            <a:r>
              <a:rPr lang="en-US" dirty="0">
                <a:solidFill>
                  <a:srgbClr val="3B3535"/>
                </a:solidFill>
                <a:latin typeface="Calibri" pitchFamily="34" charset="0"/>
                <a:ea typeface="Sora Light" pitchFamily="34" charset="-122"/>
                <a:cs typeface="Sora Light" pitchFamily="34" charset="-120"/>
              </a:rPr>
              <a:t> on overall ratings</a:t>
            </a:r>
            <a:endParaRPr lang="en-US" dirty="0"/>
          </a:p>
        </p:txBody>
      </p:sp>
      <p:sp>
        <p:nvSpPr>
          <p:cNvPr id="10" name="Text 7"/>
          <p:cNvSpPr/>
          <p:nvPr/>
        </p:nvSpPr>
        <p:spPr>
          <a:xfrm>
            <a:off x="7554039" y="5885736"/>
            <a:ext cx="6325672"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Customers prioritize food quality over speed</a:t>
            </a:r>
            <a:endParaRPr lang="en-US" dirty="0"/>
          </a:p>
        </p:txBody>
      </p:sp>
      <p:sp>
        <p:nvSpPr>
          <p:cNvPr id="11" name="Text 8"/>
          <p:cNvSpPr/>
          <p:nvPr/>
        </p:nvSpPr>
        <p:spPr>
          <a:xfrm>
            <a:off x="1042630" y="6786086"/>
            <a:ext cx="12829461"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Price range and rating show weak correlation — customers focus more on taste and service quality than pricing when rating restaurants</a:t>
            </a:r>
            <a:endParaRPr lang="en-US" dirty="0"/>
          </a:p>
        </p:txBody>
      </p:sp>
      <p:sp>
        <p:nvSpPr>
          <p:cNvPr id="12" name="Shape 9"/>
          <p:cNvSpPr/>
          <p:nvPr/>
        </p:nvSpPr>
        <p:spPr>
          <a:xfrm>
            <a:off x="758309" y="6572845"/>
            <a:ext cx="22860" cy="729734"/>
          </a:xfrm>
          <a:prstGeom prst="rect">
            <a:avLst/>
          </a:prstGeom>
          <a:solidFill>
            <a:srgbClr val="DA1B2E"/>
          </a:solidFill>
          <a:ln/>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10208" y="490538"/>
            <a:ext cx="5873710" cy="584121"/>
          </a:xfrm>
          <a:prstGeom prst="rect">
            <a:avLst/>
          </a:prstGeom>
          <a:noFill/>
          <a:ln/>
        </p:spPr>
        <p:txBody>
          <a:bodyPr wrap="none" lIns="0" tIns="0" rIns="0" bIns="0" rtlCol="0" anchor="t"/>
          <a:lstStyle/>
          <a:p>
            <a:pPr marL="571500" indent="-571500" algn="l">
              <a:lnSpc>
                <a:spcPts val="4550"/>
              </a:lnSpc>
              <a:buFont typeface="Wingdings" panose="05000000000000000000" pitchFamily="2" charset="2"/>
              <a:buChar char="q"/>
            </a:pPr>
            <a:r>
              <a:rPr lang="en-US" sz="3650" b="1" dirty="0">
                <a:solidFill>
                  <a:srgbClr val="1F1E1E"/>
                </a:solidFill>
                <a:latin typeface="Calibri" pitchFamily="34" charset="0"/>
                <a:ea typeface="Sora Semi Bold" pitchFamily="34" charset="-122"/>
                <a:cs typeface="Sora Semi Bold" pitchFamily="34" charset="-120"/>
              </a:rPr>
              <a:t>Top </a:t>
            </a:r>
            <a:r>
              <a:rPr lang="en-US" sz="3650" b="1" dirty="0">
                <a:solidFill>
                  <a:srgbClr val="FF0000"/>
                </a:solidFill>
                <a:latin typeface="Calibri" pitchFamily="34" charset="0"/>
                <a:ea typeface="Sora Semi Bold" pitchFamily="34" charset="-122"/>
                <a:cs typeface="Sora Semi Bold" pitchFamily="34" charset="-120"/>
              </a:rPr>
              <a:t>Revenue</a:t>
            </a:r>
            <a:r>
              <a:rPr lang="en-US" sz="3650" b="1" dirty="0">
                <a:solidFill>
                  <a:srgbClr val="1F1E1E"/>
                </a:solidFill>
                <a:latin typeface="Calibri" pitchFamily="34" charset="0"/>
                <a:ea typeface="Sora Semi Bold" pitchFamily="34" charset="-122"/>
                <a:cs typeface="Sora Semi Bold" pitchFamily="34" charset="-120"/>
              </a:rPr>
              <a:t> Generators</a:t>
            </a:r>
            <a:endParaRPr lang="en-US" sz="3650" b="1" dirty="0"/>
          </a:p>
        </p:txBody>
      </p:sp>
      <p:sp>
        <p:nvSpPr>
          <p:cNvPr id="3" name="Shape 1"/>
          <p:cNvSpPr/>
          <p:nvPr/>
        </p:nvSpPr>
        <p:spPr>
          <a:xfrm>
            <a:off x="3352205" y="1429703"/>
            <a:ext cx="1320998" cy="1037392"/>
          </a:xfrm>
          <a:prstGeom prst="roundRect">
            <a:avLst>
              <a:gd name="adj" fmla="val 7189"/>
            </a:avLst>
          </a:prstGeom>
          <a:solidFill>
            <a:srgbClr val="F9D2D6"/>
          </a:solidFill>
          <a:ln w="7620">
            <a:solidFill>
              <a:srgbClr val="DFB8BC"/>
            </a:solidFill>
            <a:prstDash val="solid"/>
          </a:ln>
        </p:spPr>
        <p:txBody>
          <a:bodyPr/>
          <a:lstStyle/>
          <a:p>
            <a:endParaRPr lang="en-US"/>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7867" y="1823561"/>
            <a:ext cx="249674" cy="249674"/>
          </a:xfrm>
          <a:prstGeom prst="rect">
            <a:avLst/>
          </a:prstGeom>
        </p:spPr>
      </p:pic>
      <p:sp>
        <p:nvSpPr>
          <p:cNvPr id="5" name="Text 2"/>
          <p:cNvSpPr/>
          <p:nvPr/>
        </p:nvSpPr>
        <p:spPr>
          <a:xfrm>
            <a:off x="4850725" y="1607225"/>
            <a:ext cx="2336483" cy="291941"/>
          </a:xfrm>
          <a:prstGeom prst="rect">
            <a:avLst/>
          </a:prstGeom>
          <a:noFill/>
          <a:ln/>
        </p:spPr>
        <p:txBody>
          <a:bodyPr wrap="none" lIns="0" tIns="0" rIns="0" bIns="0" rtlCol="0" anchor="t"/>
          <a:lstStyle/>
          <a:p>
            <a:pPr marL="0" indent="0" algn="l">
              <a:lnSpc>
                <a:spcPts val="2250"/>
              </a:lnSpc>
              <a:buNone/>
            </a:pPr>
            <a:r>
              <a:rPr lang="en-US" sz="2000" b="1" dirty="0">
                <a:solidFill>
                  <a:srgbClr val="FF0000"/>
                </a:solidFill>
                <a:latin typeface="Calibri" pitchFamily="34" charset="0"/>
                <a:ea typeface="Sora Semi Bold" pitchFamily="34" charset="-122"/>
                <a:cs typeface="Sora Semi Bold" pitchFamily="34" charset="-120"/>
              </a:rPr>
              <a:t>Top</a:t>
            </a:r>
            <a:r>
              <a:rPr lang="en-US" sz="2000" b="1" dirty="0">
                <a:solidFill>
                  <a:srgbClr val="3B3535"/>
                </a:solidFill>
                <a:latin typeface="Calibri" pitchFamily="34" charset="0"/>
                <a:ea typeface="Sora Semi Bold" pitchFamily="34" charset="-122"/>
                <a:cs typeface="Sora Semi Bold" pitchFamily="34" charset="-120"/>
              </a:rPr>
              <a:t> Performer</a:t>
            </a:r>
            <a:endParaRPr lang="en-US" sz="2000" b="1" dirty="0"/>
          </a:p>
        </p:txBody>
      </p:sp>
      <p:sp>
        <p:nvSpPr>
          <p:cNvPr id="6" name="Text 3"/>
          <p:cNvSpPr/>
          <p:nvPr/>
        </p:nvSpPr>
        <p:spPr>
          <a:xfrm>
            <a:off x="4850725" y="2005608"/>
            <a:ext cx="3544610" cy="283964"/>
          </a:xfrm>
          <a:prstGeom prst="rect">
            <a:avLst/>
          </a:prstGeom>
          <a:noFill/>
          <a:ln/>
        </p:spPr>
        <p:txBody>
          <a:bodyPr wrap="none" lIns="0" tIns="0" rIns="0" bIns="0" rtlCol="0" anchor="t"/>
          <a:lstStyle/>
          <a:p>
            <a:pPr marL="0" indent="0" algn="l">
              <a:lnSpc>
                <a:spcPts val="2200"/>
              </a:lnSpc>
              <a:buNone/>
            </a:pPr>
            <a:r>
              <a:rPr lang="en-US" dirty="0">
                <a:solidFill>
                  <a:srgbClr val="3B3535"/>
                </a:solidFill>
                <a:latin typeface="Calibri" pitchFamily="34" charset="0"/>
                <a:ea typeface="Sora Light" pitchFamily="34" charset="-122"/>
                <a:cs typeface="Sora Light" pitchFamily="34" charset="-120"/>
              </a:rPr>
              <a:t>Highest revenue with consistent ratings</a:t>
            </a:r>
            <a:endParaRPr lang="en-US" dirty="0"/>
          </a:p>
        </p:txBody>
      </p:sp>
      <p:sp>
        <p:nvSpPr>
          <p:cNvPr id="7" name="Shape 4"/>
          <p:cNvSpPr/>
          <p:nvPr/>
        </p:nvSpPr>
        <p:spPr>
          <a:xfrm>
            <a:off x="4761905" y="2457569"/>
            <a:ext cx="9069586" cy="11430"/>
          </a:xfrm>
          <a:prstGeom prst="roundRect">
            <a:avLst>
              <a:gd name="adj" fmla="val 652512"/>
            </a:avLst>
          </a:prstGeom>
          <a:solidFill>
            <a:srgbClr val="DFB8BC"/>
          </a:solidFill>
          <a:ln/>
        </p:spPr>
        <p:txBody>
          <a:bodyPr/>
          <a:lstStyle/>
          <a:p>
            <a:endParaRPr lang="en-US"/>
          </a:p>
        </p:txBody>
      </p:sp>
      <p:sp>
        <p:nvSpPr>
          <p:cNvPr id="8" name="Shape 5"/>
          <p:cNvSpPr/>
          <p:nvPr/>
        </p:nvSpPr>
        <p:spPr>
          <a:xfrm>
            <a:off x="2691646" y="2555796"/>
            <a:ext cx="2641997" cy="1037392"/>
          </a:xfrm>
          <a:prstGeom prst="roundRect">
            <a:avLst>
              <a:gd name="adj" fmla="val 7189"/>
            </a:avLst>
          </a:prstGeom>
          <a:solidFill>
            <a:srgbClr val="F9D2D6"/>
          </a:solidFill>
          <a:ln w="7620">
            <a:solidFill>
              <a:srgbClr val="DFB8BC"/>
            </a:solidFill>
            <a:prstDash val="solid"/>
          </a:ln>
        </p:spPr>
        <p:txBody>
          <a:bodyPr/>
          <a:lstStyle/>
          <a:p>
            <a:endParaRPr lang="en-US"/>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7748" y="2949654"/>
            <a:ext cx="249674" cy="249674"/>
          </a:xfrm>
          <a:prstGeom prst="rect">
            <a:avLst/>
          </a:prstGeom>
        </p:spPr>
      </p:pic>
      <p:sp>
        <p:nvSpPr>
          <p:cNvPr id="10" name="Text 6"/>
          <p:cNvSpPr/>
          <p:nvPr/>
        </p:nvSpPr>
        <p:spPr>
          <a:xfrm>
            <a:off x="5511165" y="2733318"/>
            <a:ext cx="2336483" cy="291941"/>
          </a:xfrm>
          <a:prstGeom prst="rect">
            <a:avLst/>
          </a:prstGeom>
          <a:noFill/>
          <a:ln/>
        </p:spPr>
        <p:txBody>
          <a:bodyPr wrap="none" lIns="0" tIns="0" rIns="0" bIns="0" rtlCol="0" anchor="t"/>
          <a:lstStyle/>
          <a:p>
            <a:pPr marL="0" indent="0" algn="l">
              <a:lnSpc>
                <a:spcPts val="2250"/>
              </a:lnSpc>
              <a:buNone/>
            </a:pPr>
            <a:r>
              <a:rPr lang="en-US" sz="2000" b="1" dirty="0">
                <a:solidFill>
                  <a:srgbClr val="FF0000"/>
                </a:solidFill>
                <a:latin typeface="Calibri" pitchFamily="34" charset="0"/>
                <a:ea typeface="Sora Semi Bold" pitchFamily="34" charset="-122"/>
                <a:cs typeface="Sora Semi Bold" pitchFamily="34" charset="-120"/>
              </a:rPr>
              <a:t>Second</a:t>
            </a:r>
            <a:r>
              <a:rPr lang="en-US" sz="2000" b="1" dirty="0">
                <a:solidFill>
                  <a:srgbClr val="3B3535"/>
                </a:solidFill>
                <a:latin typeface="Calibri" pitchFamily="34" charset="0"/>
                <a:ea typeface="Sora Semi Bold" pitchFamily="34" charset="-122"/>
                <a:cs typeface="Sora Semi Bold" pitchFamily="34" charset="-120"/>
              </a:rPr>
              <a:t> Place</a:t>
            </a:r>
            <a:endParaRPr lang="en-US" sz="2000" b="1" dirty="0"/>
          </a:p>
        </p:txBody>
      </p:sp>
      <p:sp>
        <p:nvSpPr>
          <p:cNvPr id="11" name="Text 7"/>
          <p:cNvSpPr/>
          <p:nvPr/>
        </p:nvSpPr>
        <p:spPr>
          <a:xfrm>
            <a:off x="5511165" y="3131701"/>
            <a:ext cx="3393877" cy="283964"/>
          </a:xfrm>
          <a:prstGeom prst="rect">
            <a:avLst/>
          </a:prstGeom>
          <a:noFill/>
          <a:ln/>
        </p:spPr>
        <p:txBody>
          <a:bodyPr wrap="none" lIns="0" tIns="0" rIns="0" bIns="0" rtlCol="0" anchor="t"/>
          <a:lstStyle/>
          <a:p>
            <a:pPr marL="0" indent="0" algn="l">
              <a:lnSpc>
                <a:spcPts val="2200"/>
              </a:lnSpc>
              <a:buNone/>
            </a:pPr>
            <a:r>
              <a:rPr lang="en-US" dirty="0">
                <a:solidFill>
                  <a:srgbClr val="3B3535"/>
                </a:solidFill>
                <a:latin typeface="Calibri" pitchFamily="34" charset="0"/>
                <a:ea typeface="Sora Light" pitchFamily="34" charset="-122"/>
                <a:cs typeface="Sora Light" pitchFamily="34" charset="-120"/>
              </a:rPr>
              <a:t>Strong order volume in prime location</a:t>
            </a:r>
            <a:endParaRPr lang="en-US" dirty="0"/>
          </a:p>
        </p:txBody>
      </p:sp>
      <p:sp>
        <p:nvSpPr>
          <p:cNvPr id="12" name="Shape 8"/>
          <p:cNvSpPr/>
          <p:nvPr/>
        </p:nvSpPr>
        <p:spPr>
          <a:xfrm>
            <a:off x="5422344" y="3583662"/>
            <a:ext cx="8409146" cy="11430"/>
          </a:xfrm>
          <a:prstGeom prst="roundRect">
            <a:avLst>
              <a:gd name="adj" fmla="val 652512"/>
            </a:avLst>
          </a:prstGeom>
          <a:solidFill>
            <a:srgbClr val="DFB8BC"/>
          </a:solidFill>
          <a:ln/>
        </p:spPr>
        <p:txBody>
          <a:bodyPr/>
          <a:lstStyle/>
          <a:p>
            <a:endParaRPr lang="en-US"/>
          </a:p>
        </p:txBody>
      </p:sp>
      <p:sp>
        <p:nvSpPr>
          <p:cNvPr id="13" name="Shape 9"/>
          <p:cNvSpPr/>
          <p:nvPr/>
        </p:nvSpPr>
        <p:spPr>
          <a:xfrm>
            <a:off x="2031206" y="3681889"/>
            <a:ext cx="3962995" cy="1037392"/>
          </a:xfrm>
          <a:prstGeom prst="roundRect">
            <a:avLst>
              <a:gd name="adj" fmla="val 7189"/>
            </a:avLst>
          </a:prstGeom>
          <a:solidFill>
            <a:srgbClr val="F9D2D6"/>
          </a:solidFill>
          <a:ln w="7620">
            <a:solidFill>
              <a:srgbClr val="DFB8BC"/>
            </a:solidFill>
            <a:prstDash val="solid"/>
          </a:ln>
        </p:spPr>
        <p:txBody>
          <a:bodyPr/>
          <a:lstStyle/>
          <a:p>
            <a:endParaRPr lang="en-US"/>
          </a:p>
        </p:txBody>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7867" y="4075748"/>
            <a:ext cx="249674" cy="249674"/>
          </a:xfrm>
          <a:prstGeom prst="rect">
            <a:avLst/>
          </a:prstGeom>
        </p:spPr>
      </p:pic>
      <p:sp>
        <p:nvSpPr>
          <p:cNvPr id="15" name="Text 10"/>
          <p:cNvSpPr/>
          <p:nvPr/>
        </p:nvSpPr>
        <p:spPr>
          <a:xfrm>
            <a:off x="6171724" y="3859411"/>
            <a:ext cx="2336483" cy="291941"/>
          </a:xfrm>
          <a:prstGeom prst="rect">
            <a:avLst/>
          </a:prstGeom>
          <a:noFill/>
          <a:ln/>
        </p:spPr>
        <p:txBody>
          <a:bodyPr wrap="none" lIns="0" tIns="0" rIns="0" bIns="0" rtlCol="0" anchor="t"/>
          <a:lstStyle/>
          <a:p>
            <a:pPr marL="0" indent="0" algn="l">
              <a:lnSpc>
                <a:spcPts val="2250"/>
              </a:lnSpc>
              <a:buNone/>
            </a:pPr>
            <a:r>
              <a:rPr lang="en-US" sz="2000" b="1" dirty="0">
                <a:solidFill>
                  <a:srgbClr val="FF0000"/>
                </a:solidFill>
                <a:latin typeface="Calibri" pitchFamily="34" charset="0"/>
                <a:ea typeface="Sora Semi Bold" pitchFamily="34" charset="-122"/>
                <a:cs typeface="Sora Semi Bold" pitchFamily="34" charset="-120"/>
              </a:rPr>
              <a:t>Third</a:t>
            </a:r>
            <a:r>
              <a:rPr lang="en-US" sz="2000" b="1" dirty="0">
                <a:solidFill>
                  <a:srgbClr val="3B3535"/>
                </a:solidFill>
                <a:latin typeface="Calibri" pitchFamily="34" charset="0"/>
                <a:ea typeface="Sora Semi Bold" pitchFamily="34" charset="-122"/>
                <a:cs typeface="Sora Semi Bold" pitchFamily="34" charset="-120"/>
              </a:rPr>
              <a:t> Place</a:t>
            </a:r>
            <a:endParaRPr lang="en-US" sz="2000" b="1" dirty="0"/>
          </a:p>
        </p:txBody>
      </p:sp>
      <p:sp>
        <p:nvSpPr>
          <p:cNvPr id="16" name="Text 11"/>
          <p:cNvSpPr/>
          <p:nvPr/>
        </p:nvSpPr>
        <p:spPr>
          <a:xfrm>
            <a:off x="6171724" y="4257794"/>
            <a:ext cx="3048595" cy="283964"/>
          </a:xfrm>
          <a:prstGeom prst="rect">
            <a:avLst/>
          </a:prstGeom>
          <a:noFill/>
          <a:ln/>
        </p:spPr>
        <p:txBody>
          <a:bodyPr wrap="none" lIns="0" tIns="0" rIns="0" bIns="0" rtlCol="0" anchor="t"/>
          <a:lstStyle/>
          <a:p>
            <a:pPr marL="0" indent="0" algn="l">
              <a:lnSpc>
                <a:spcPts val="2200"/>
              </a:lnSpc>
              <a:buNone/>
            </a:pPr>
            <a:r>
              <a:rPr lang="en-US" dirty="0">
                <a:solidFill>
                  <a:srgbClr val="3B3535"/>
                </a:solidFill>
                <a:latin typeface="Calibri" pitchFamily="34" charset="0"/>
                <a:ea typeface="Sora Light" pitchFamily="34" charset="-122"/>
                <a:cs typeface="Sora Light" pitchFamily="34" charset="-120"/>
              </a:rPr>
              <a:t>High customer satisfaction scores</a:t>
            </a:r>
            <a:endParaRPr lang="en-US" dirty="0"/>
          </a:p>
        </p:txBody>
      </p:sp>
      <p:sp>
        <p:nvSpPr>
          <p:cNvPr id="17" name="Shape 12"/>
          <p:cNvSpPr/>
          <p:nvPr/>
        </p:nvSpPr>
        <p:spPr>
          <a:xfrm>
            <a:off x="6082903" y="4709755"/>
            <a:ext cx="7748588" cy="11430"/>
          </a:xfrm>
          <a:prstGeom prst="roundRect">
            <a:avLst>
              <a:gd name="adj" fmla="val 652512"/>
            </a:avLst>
          </a:prstGeom>
          <a:solidFill>
            <a:srgbClr val="DFB8BC"/>
          </a:solidFill>
          <a:ln/>
        </p:spPr>
        <p:txBody>
          <a:bodyPr/>
          <a:lstStyle/>
          <a:p>
            <a:endParaRPr lang="en-US"/>
          </a:p>
        </p:txBody>
      </p:sp>
      <p:sp>
        <p:nvSpPr>
          <p:cNvPr id="18" name="Shape 13"/>
          <p:cNvSpPr/>
          <p:nvPr/>
        </p:nvSpPr>
        <p:spPr>
          <a:xfrm>
            <a:off x="1370648" y="4807982"/>
            <a:ext cx="5283994" cy="1037392"/>
          </a:xfrm>
          <a:prstGeom prst="roundRect">
            <a:avLst>
              <a:gd name="adj" fmla="val 7189"/>
            </a:avLst>
          </a:prstGeom>
          <a:solidFill>
            <a:srgbClr val="F9D2D6"/>
          </a:solidFill>
          <a:ln w="7620">
            <a:solidFill>
              <a:srgbClr val="DFB8BC"/>
            </a:solidFill>
            <a:prstDash val="solid"/>
          </a:ln>
        </p:spPr>
        <p:txBody>
          <a:bodyPr/>
          <a:lstStyle/>
          <a:p>
            <a:endParaRPr lang="en-US"/>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87748" y="5201841"/>
            <a:ext cx="249674" cy="249674"/>
          </a:xfrm>
          <a:prstGeom prst="rect">
            <a:avLst/>
          </a:prstGeom>
        </p:spPr>
      </p:pic>
      <p:sp>
        <p:nvSpPr>
          <p:cNvPr id="20" name="Text 14"/>
          <p:cNvSpPr/>
          <p:nvPr/>
        </p:nvSpPr>
        <p:spPr>
          <a:xfrm>
            <a:off x="6832163" y="4985504"/>
            <a:ext cx="2336483" cy="291941"/>
          </a:xfrm>
          <a:prstGeom prst="rect">
            <a:avLst/>
          </a:prstGeom>
          <a:noFill/>
          <a:ln/>
        </p:spPr>
        <p:txBody>
          <a:bodyPr wrap="none" lIns="0" tIns="0" rIns="0" bIns="0" rtlCol="0" anchor="t"/>
          <a:lstStyle/>
          <a:p>
            <a:pPr marL="0" indent="0" algn="l">
              <a:lnSpc>
                <a:spcPts val="2250"/>
              </a:lnSpc>
              <a:buNone/>
            </a:pPr>
            <a:r>
              <a:rPr lang="en-US" sz="2000" b="1" dirty="0">
                <a:solidFill>
                  <a:srgbClr val="FF0000"/>
                </a:solidFill>
                <a:latin typeface="Calibri" pitchFamily="34" charset="0"/>
                <a:ea typeface="Sora Semi Bold" pitchFamily="34" charset="-122"/>
                <a:cs typeface="Sora Semi Bold" pitchFamily="34" charset="-120"/>
              </a:rPr>
              <a:t>Fourth</a:t>
            </a:r>
            <a:r>
              <a:rPr lang="en-US" sz="2000" b="1" dirty="0">
                <a:solidFill>
                  <a:srgbClr val="3B3535"/>
                </a:solidFill>
                <a:latin typeface="Calibri" pitchFamily="34" charset="0"/>
                <a:ea typeface="Sora Semi Bold" pitchFamily="34" charset="-122"/>
                <a:cs typeface="Sora Semi Bold" pitchFamily="34" charset="-120"/>
              </a:rPr>
              <a:t> Place</a:t>
            </a:r>
            <a:endParaRPr lang="en-US" sz="2000" b="1" dirty="0"/>
          </a:p>
        </p:txBody>
      </p:sp>
      <p:sp>
        <p:nvSpPr>
          <p:cNvPr id="21" name="Text 15"/>
          <p:cNvSpPr/>
          <p:nvPr/>
        </p:nvSpPr>
        <p:spPr>
          <a:xfrm>
            <a:off x="6832163" y="5383887"/>
            <a:ext cx="2902148" cy="283964"/>
          </a:xfrm>
          <a:prstGeom prst="rect">
            <a:avLst/>
          </a:prstGeom>
          <a:noFill/>
          <a:ln/>
        </p:spPr>
        <p:txBody>
          <a:bodyPr wrap="none" lIns="0" tIns="0" rIns="0" bIns="0" rtlCol="0" anchor="t"/>
          <a:lstStyle/>
          <a:p>
            <a:pPr marL="0" indent="0" algn="l">
              <a:lnSpc>
                <a:spcPts val="2200"/>
              </a:lnSpc>
              <a:buNone/>
            </a:pPr>
            <a:r>
              <a:rPr lang="en-US" dirty="0">
                <a:solidFill>
                  <a:srgbClr val="3B3535"/>
                </a:solidFill>
                <a:latin typeface="Calibri" pitchFamily="34" charset="0"/>
                <a:ea typeface="Sora Light" pitchFamily="34" charset="-122"/>
                <a:cs typeface="Sora Light" pitchFamily="34" charset="-120"/>
              </a:rPr>
              <a:t>Consistent performance metrics</a:t>
            </a:r>
            <a:endParaRPr lang="en-US" dirty="0"/>
          </a:p>
        </p:txBody>
      </p:sp>
      <p:sp>
        <p:nvSpPr>
          <p:cNvPr id="22" name="Shape 16"/>
          <p:cNvSpPr/>
          <p:nvPr/>
        </p:nvSpPr>
        <p:spPr>
          <a:xfrm>
            <a:off x="6743343" y="5835848"/>
            <a:ext cx="7088148" cy="11430"/>
          </a:xfrm>
          <a:prstGeom prst="roundRect">
            <a:avLst>
              <a:gd name="adj" fmla="val 652512"/>
            </a:avLst>
          </a:prstGeom>
          <a:solidFill>
            <a:srgbClr val="DFB8BC"/>
          </a:solidFill>
          <a:ln/>
        </p:spPr>
        <p:txBody>
          <a:bodyPr/>
          <a:lstStyle/>
          <a:p>
            <a:endParaRPr lang="en-US"/>
          </a:p>
        </p:txBody>
      </p:sp>
      <p:sp>
        <p:nvSpPr>
          <p:cNvPr id="23" name="Shape 17"/>
          <p:cNvSpPr/>
          <p:nvPr/>
        </p:nvSpPr>
        <p:spPr>
          <a:xfrm>
            <a:off x="710208" y="5934075"/>
            <a:ext cx="6604992" cy="1037392"/>
          </a:xfrm>
          <a:prstGeom prst="roundRect">
            <a:avLst>
              <a:gd name="adj" fmla="val 7189"/>
            </a:avLst>
          </a:prstGeom>
          <a:solidFill>
            <a:srgbClr val="F9D2D6"/>
          </a:solidFill>
          <a:ln w="7620">
            <a:solidFill>
              <a:srgbClr val="DFB8BC"/>
            </a:solidFill>
            <a:prstDash val="solid"/>
          </a:ln>
        </p:spPr>
        <p:txBody>
          <a:bodyPr/>
          <a:lstStyle/>
          <a:p>
            <a:endParaRPr lang="en-US"/>
          </a:p>
        </p:txBody>
      </p:sp>
      <p:pic>
        <p:nvPicPr>
          <p:cNvPr id="24"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87867" y="6327934"/>
            <a:ext cx="249674" cy="249674"/>
          </a:xfrm>
          <a:prstGeom prst="rect">
            <a:avLst/>
          </a:prstGeom>
        </p:spPr>
      </p:pic>
      <p:sp>
        <p:nvSpPr>
          <p:cNvPr id="25" name="Text 18"/>
          <p:cNvSpPr/>
          <p:nvPr/>
        </p:nvSpPr>
        <p:spPr>
          <a:xfrm>
            <a:off x="7492722" y="6111597"/>
            <a:ext cx="2301121" cy="291941"/>
          </a:xfrm>
          <a:prstGeom prst="rect">
            <a:avLst/>
          </a:prstGeom>
          <a:noFill/>
          <a:ln/>
        </p:spPr>
        <p:txBody>
          <a:bodyPr wrap="none" lIns="0" tIns="0" rIns="0" bIns="0" rtlCol="0" anchor="t"/>
          <a:lstStyle/>
          <a:p>
            <a:pPr marL="0" indent="0" algn="l">
              <a:lnSpc>
                <a:spcPts val="2250"/>
              </a:lnSpc>
              <a:buNone/>
            </a:pPr>
            <a:r>
              <a:rPr lang="en-US" sz="2000" b="1" dirty="0">
                <a:solidFill>
                  <a:srgbClr val="FF0000"/>
                </a:solidFill>
                <a:latin typeface="Calibri" pitchFamily="34" charset="0"/>
                <a:ea typeface="Sora Semi Bold" pitchFamily="34" charset="-122"/>
                <a:cs typeface="Sora Semi Bold" pitchFamily="34" charset="-120"/>
              </a:rPr>
              <a:t>Fifth</a:t>
            </a:r>
            <a:r>
              <a:rPr lang="en-US" sz="2000" b="1" dirty="0">
                <a:solidFill>
                  <a:srgbClr val="3B3535"/>
                </a:solidFill>
                <a:latin typeface="Calibri" pitchFamily="34" charset="0"/>
                <a:ea typeface="Sora Semi Bold" pitchFamily="34" charset="-122"/>
                <a:cs typeface="Sora Semi Bold" pitchFamily="34" charset="-120"/>
              </a:rPr>
              <a:t> Place</a:t>
            </a:r>
            <a:endParaRPr lang="en-US" sz="2000" b="1" dirty="0"/>
          </a:p>
        </p:txBody>
      </p:sp>
      <p:sp>
        <p:nvSpPr>
          <p:cNvPr id="26" name="Text 19"/>
          <p:cNvSpPr/>
          <p:nvPr/>
        </p:nvSpPr>
        <p:spPr>
          <a:xfrm>
            <a:off x="7492722" y="6509980"/>
            <a:ext cx="2301121" cy="283964"/>
          </a:xfrm>
          <a:prstGeom prst="rect">
            <a:avLst/>
          </a:prstGeom>
          <a:noFill/>
          <a:ln/>
        </p:spPr>
        <p:txBody>
          <a:bodyPr wrap="none" lIns="0" tIns="0" rIns="0" bIns="0" rtlCol="0" anchor="t"/>
          <a:lstStyle/>
          <a:p>
            <a:pPr marL="0" indent="0" algn="l">
              <a:lnSpc>
                <a:spcPts val="2200"/>
              </a:lnSpc>
              <a:buNone/>
            </a:pPr>
            <a:r>
              <a:rPr lang="en-US" sz="2000" dirty="0">
                <a:solidFill>
                  <a:srgbClr val="3B3535"/>
                </a:solidFill>
                <a:latin typeface="Calibri" pitchFamily="34" charset="0"/>
                <a:ea typeface="Sora Light" pitchFamily="34" charset="-122"/>
                <a:cs typeface="Sora Light" pitchFamily="34" charset="-120"/>
              </a:rPr>
              <a:t>Growing market presence</a:t>
            </a:r>
            <a:endParaRPr lang="en-US" sz="2000" dirty="0"/>
          </a:p>
        </p:txBody>
      </p:sp>
      <p:sp>
        <p:nvSpPr>
          <p:cNvPr id="27" name="Text 20"/>
          <p:cNvSpPr/>
          <p:nvPr/>
        </p:nvSpPr>
        <p:spPr>
          <a:xfrm>
            <a:off x="710208" y="7171134"/>
            <a:ext cx="13209984" cy="567928"/>
          </a:xfrm>
          <a:prstGeom prst="rect">
            <a:avLst/>
          </a:prstGeom>
          <a:noFill/>
          <a:ln/>
        </p:spPr>
        <p:txBody>
          <a:bodyPr wrap="square" lIns="0" tIns="0" rIns="0" bIns="0" rtlCol="0" anchor="t"/>
          <a:lstStyle/>
          <a:p>
            <a:pPr marL="0" indent="0" algn="l">
              <a:lnSpc>
                <a:spcPts val="2200"/>
              </a:lnSpc>
              <a:buNone/>
            </a:pPr>
            <a:r>
              <a:rPr lang="en-US" dirty="0">
                <a:solidFill>
                  <a:srgbClr val="3B3535"/>
                </a:solidFill>
                <a:latin typeface="Calibri" pitchFamily="34" charset="0"/>
                <a:ea typeface="Sora Light" pitchFamily="34" charset="-122"/>
                <a:cs typeface="Sora Light" pitchFamily="34" charset="-120"/>
              </a:rPr>
              <a:t>High earners share common traits: </a:t>
            </a:r>
            <a:r>
              <a:rPr lang="en-US" b="1" dirty="0">
                <a:solidFill>
                  <a:srgbClr val="3B3535"/>
                </a:solidFill>
                <a:latin typeface="Calibri" pitchFamily="34" charset="0"/>
                <a:ea typeface="Sora Light" pitchFamily="34" charset="-122"/>
                <a:cs typeface="Sora Light" pitchFamily="34" charset="-120"/>
              </a:rPr>
              <a:t>higher number of orders</a:t>
            </a:r>
            <a:r>
              <a:rPr lang="en-US" dirty="0">
                <a:solidFill>
                  <a:srgbClr val="3B3535"/>
                </a:solidFill>
                <a:latin typeface="Calibri" pitchFamily="34" charset="0"/>
                <a:ea typeface="Sora Light" pitchFamily="34" charset="-122"/>
                <a:cs typeface="Sora Light" pitchFamily="34" charset="-120"/>
              </a:rPr>
              <a:t>, </a:t>
            </a:r>
            <a:r>
              <a:rPr lang="en-US" b="1" dirty="0">
                <a:solidFill>
                  <a:srgbClr val="FF0000"/>
                </a:solidFill>
                <a:latin typeface="Calibri" pitchFamily="34" charset="0"/>
                <a:ea typeface="Sora Light" pitchFamily="34" charset="-122"/>
                <a:cs typeface="Sora Light" pitchFamily="34" charset="-120"/>
              </a:rPr>
              <a:t>consistent ratings</a:t>
            </a:r>
            <a:r>
              <a:rPr lang="en-US" dirty="0">
                <a:solidFill>
                  <a:srgbClr val="3B3535"/>
                </a:solidFill>
                <a:latin typeface="Calibri" pitchFamily="34" charset="0"/>
                <a:ea typeface="Sora Light" pitchFamily="34" charset="-122"/>
                <a:cs typeface="Sora Light" pitchFamily="34" charset="-120"/>
              </a:rPr>
              <a:t>, and </a:t>
            </a:r>
            <a:r>
              <a:rPr lang="en-US" b="1" dirty="0">
                <a:solidFill>
                  <a:srgbClr val="3B3535"/>
                </a:solidFill>
                <a:latin typeface="Calibri" pitchFamily="34" charset="0"/>
                <a:ea typeface="Sora Light" pitchFamily="34" charset="-122"/>
                <a:cs typeface="Sora Light" pitchFamily="34" charset="-120"/>
              </a:rPr>
              <a:t>strategic locations in high-demand areas</a:t>
            </a:r>
            <a:r>
              <a:rPr lang="en-US" dirty="0">
                <a:solidFill>
                  <a:srgbClr val="3B3535"/>
                </a:solidFill>
                <a:latin typeface="Calibri" pitchFamily="34" charset="0"/>
                <a:ea typeface="Sora Light" pitchFamily="34" charset="-122"/>
                <a:cs typeface="Sora Light" pitchFamily="34" charset="-120"/>
              </a:rPr>
              <a:t>. The revenue difference between Top-1 and Top-5 is notable, indicating significant performance variation.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73869" y="325755"/>
            <a:ext cx="5363528" cy="389692"/>
          </a:xfrm>
          <a:prstGeom prst="rect">
            <a:avLst/>
          </a:prstGeom>
          <a:noFill/>
          <a:ln/>
        </p:spPr>
        <p:txBody>
          <a:bodyPr wrap="none" lIns="0" tIns="0" rIns="0" bIns="0" rtlCol="0" anchor="t"/>
          <a:lstStyle/>
          <a:p>
            <a:pPr marL="571500" indent="-571500" algn="l">
              <a:lnSpc>
                <a:spcPts val="3050"/>
              </a:lnSpc>
              <a:buFont typeface="Wingdings" panose="05000000000000000000" pitchFamily="2" charset="2"/>
              <a:buChar char="q"/>
            </a:pPr>
            <a:r>
              <a:rPr lang="en-US" sz="3600" b="1" dirty="0">
                <a:solidFill>
                  <a:srgbClr val="1F1E1E"/>
                </a:solidFill>
                <a:latin typeface="Calibri" pitchFamily="34" charset="0"/>
                <a:ea typeface="Sora Semi Bold" pitchFamily="34" charset="-122"/>
                <a:cs typeface="Sora Semi Bold" pitchFamily="34" charset="-120"/>
              </a:rPr>
              <a:t>Geographic </a:t>
            </a:r>
            <a:r>
              <a:rPr lang="en-US" sz="3600" b="1" dirty="0">
                <a:solidFill>
                  <a:srgbClr val="FF0000"/>
                </a:solidFill>
                <a:latin typeface="Calibri" pitchFamily="34" charset="0"/>
                <a:ea typeface="Sora Semi Bold" pitchFamily="34" charset="-122"/>
                <a:cs typeface="Sora Semi Bold" pitchFamily="34" charset="-120"/>
              </a:rPr>
              <a:t>Revenue</a:t>
            </a:r>
            <a:r>
              <a:rPr lang="en-US" sz="3600" b="1" dirty="0">
                <a:solidFill>
                  <a:srgbClr val="1F1E1E"/>
                </a:solidFill>
                <a:latin typeface="Calibri" pitchFamily="34" charset="0"/>
                <a:ea typeface="Sora Semi Bold" pitchFamily="34" charset="-122"/>
                <a:cs typeface="Sora Semi Bold" pitchFamily="34" charset="-120"/>
              </a:rPr>
              <a:t> Distribution</a:t>
            </a:r>
            <a:endParaRPr lang="en-US" sz="3600" b="1" dirty="0"/>
          </a:p>
        </p:txBody>
      </p:sp>
      <p:sp>
        <p:nvSpPr>
          <p:cNvPr id="3" name="Text 1"/>
          <p:cNvSpPr/>
          <p:nvPr/>
        </p:nvSpPr>
        <p:spPr>
          <a:xfrm>
            <a:off x="473869" y="1439270"/>
            <a:ext cx="1870829" cy="233720"/>
          </a:xfrm>
          <a:prstGeom prst="rect">
            <a:avLst/>
          </a:prstGeom>
          <a:noFill/>
          <a:ln/>
        </p:spPr>
        <p:txBody>
          <a:bodyPr wrap="none" lIns="0" tIns="0" rIns="0" bIns="0" rtlCol="0" anchor="t"/>
          <a:lstStyle/>
          <a:p>
            <a:pPr marL="0" indent="0" algn="l">
              <a:lnSpc>
                <a:spcPts val="1800"/>
              </a:lnSpc>
              <a:buNone/>
            </a:pPr>
            <a:r>
              <a:rPr lang="en-US" sz="2400" b="1" dirty="0">
                <a:solidFill>
                  <a:srgbClr val="1F1E1E"/>
                </a:solidFill>
                <a:latin typeface="Calibri" pitchFamily="34" charset="0"/>
                <a:ea typeface="Sora Semi Bold" pitchFamily="34" charset="-122"/>
                <a:cs typeface="Sora Semi Bold" pitchFamily="34" charset="-120"/>
              </a:rPr>
              <a:t>Revenue by Area</a:t>
            </a:r>
            <a:endParaRPr lang="en-US" sz="2400" b="1" dirty="0"/>
          </a:p>
        </p:txBody>
      </p:sp>
      <p:sp>
        <p:nvSpPr>
          <p:cNvPr id="4" name="Text 2"/>
          <p:cNvSpPr/>
          <p:nvPr/>
        </p:nvSpPr>
        <p:spPr>
          <a:xfrm>
            <a:off x="473869" y="2042236"/>
            <a:ext cx="5998131" cy="189548"/>
          </a:xfrm>
          <a:prstGeom prst="rect">
            <a:avLst/>
          </a:prstGeom>
          <a:noFill/>
          <a:ln/>
        </p:spPr>
        <p:txBody>
          <a:bodyPr wrap="none" lIns="0" tIns="0" rIns="0" bIns="0" rtlCol="0" anchor="t"/>
          <a:lstStyle/>
          <a:p>
            <a:pPr marL="342900" indent="-342900" algn="l">
              <a:lnSpc>
                <a:spcPts val="1450"/>
              </a:lnSpc>
              <a:buFont typeface="Arial" panose="020B0604020202020204" pitchFamily="34" charset="0"/>
              <a:buChar char="•"/>
            </a:pPr>
            <a:r>
              <a:rPr lang="en-US" sz="2000" dirty="0">
                <a:solidFill>
                  <a:srgbClr val="3B3535"/>
                </a:solidFill>
                <a:latin typeface="Calibri" pitchFamily="34" charset="0"/>
                <a:ea typeface="Sora Light" pitchFamily="34" charset="-122"/>
                <a:cs typeface="Sora Light" pitchFamily="34" charset="-120"/>
              </a:rPr>
              <a:t>Tree map visualization highlights revenue concentration across </a:t>
            </a:r>
          </a:p>
          <a:p>
            <a:pPr marL="0" indent="0" algn="l">
              <a:lnSpc>
                <a:spcPts val="1450"/>
              </a:lnSpc>
              <a:buNone/>
            </a:pPr>
            <a:endParaRPr lang="en-US" sz="2000" dirty="0">
              <a:solidFill>
                <a:srgbClr val="3B3535"/>
              </a:solidFill>
              <a:latin typeface="Calibri" pitchFamily="34" charset="0"/>
              <a:ea typeface="Sora Light" pitchFamily="34" charset="-122"/>
              <a:cs typeface="Sora Light" pitchFamily="34" charset="-120"/>
            </a:endParaRPr>
          </a:p>
          <a:p>
            <a:pPr marL="0" indent="0" algn="l">
              <a:lnSpc>
                <a:spcPts val="1450"/>
              </a:lnSpc>
              <a:buNone/>
            </a:pPr>
            <a:r>
              <a:rPr lang="en-US" sz="2000" dirty="0">
                <a:solidFill>
                  <a:srgbClr val="3B3535"/>
                </a:solidFill>
                <a:latin typeface="Calibri" pitchFamily="34" charset="0"/>
                <a:ea typeface="Sora Light" pitchFamily="34" charset="-122"/>
                <a:cs typeface="Sora Light" pitchFamily="34" charset="-120"/>
              </a:rPr>
              <a:t>different geographic zones.</a:t>
            </a:r>
            <a:endParaRPr lang="en-US" sz="2000" dirty="0"/>
          </a:p>
        </p:txBody>
      </p:sp>
      <p:sp>
        <p:nvSpPr>
          <p:cNvPr id="5" name="Text 3"/>
          <p:cNvSpPr/>
          <p:nvPr/>
        </p:nvSpPr>
        <p:spPr>
          <a:xfrm>
            <a:off x="2778050" y="1468598"/>
            <a:ext cx="1559004" cy="194786"/>
          </a:xfrm>
          <a:prstGeom prst="rect">
            <a:avLst/>
          </a:prstGeom>
          <a:noFill/>
          <a:ln/>
        </p:spPr>
        <p:txBody>
          <a:bodyPr wrap="none" lIns="0" tIns="0" rIns="0" bIns="0" rtlCol="0" anchor="t"/>
          <a:lstStyle/>
          <a:p>
            <a:pPr marL="0" indent="0" algn="l">
              <a:lnSpc>
                <a:spcPts val="1500"/>
              </a:lnSpc>
              <a:buNone/>
            </a:pPr>
            <a:r>
              <a:rPr lang="en-US" b="1" dirty="0">
                <a:solidFill>
                  <a:srgbClr val="FF0000"/>
                </a:solidFill>
                <a:latin typeface="Calibri" pitchFamily="34" charset="0"/>
                <a:ea typeface="Sora Semi Bold" pitchFamily="34" charset="-122"/>
                <a:cs typeface="Sora Semi Bold" pitchFamily="34" charset="-120"/>
              </a:rPr>
              <a:t>Critical Insights</a:t>
            </a:r>
            <a:endParaRPr lang="en-US" b="1" dirty="0">
              <a:solidFill>
                <a:srgbClr val="FF0000"/>
              </a:solidFill>
            </a:endParaRPr>
          </a:p>
        </p:txBody>
      </p:sp>
      <p:sp>
        <p:nvSpPr>
          <p:cNvPr id="6" name="Text 4"/>
          <p:cNvSpPr/>
          <p:nvPr/>
        </p:nvSpPr>
        <p:spPr>
          <a:xfrm>
            <a:off x="473869" y="5172551"/>
            <a:ext cx="5998131" cy="189548"/>
          </a:xfrm>
          <a:prstGeom prst="rect">
            <a:avLst/>
          </a:prstGeom>
          <a:noFill/>
          <a:ln/>
        </p:spPr>
        <p:txBody>
          <a:bodyPr wrap="none" lIns="0" tIns="0" rIns="0" bIns="0" rtlCol="0" anchor="t"/>
          <a:lstStyle/>
          <a:p>
            <a:pPr marL="342900" indent="-342900" algn="l">
              <a:lnSpc>
                <a:spcPts val="1450"/>
              </a:lnSpc>
              <a:buSzPct val="100000"/>
              <a:buChar char="•"/>
            </a:pPr>
            <a:r>
              <a:rPr lang="en-US" sz="2000" b="1" dirty="0">
                <a:solidFill>
                  <a:srgbClr val="DA1B2E"/>
                </a:solidFill>
                <a:latin typeface="Calibri" pitchFamily="34" charset="0"/>
                <a:ea typeface="Sora Light" pitchFamily="34" charset="-122"/>
                <a:cs typeface="Sora Light" pitchFamily="34" charset="-120"/>
              </a:rPr>
              <a:t>Area-A and Area-B</a:t>
            </a:r>
            <a:r>
              <a:rPr lang="en-US" sz="2000" dirty="0">
                <a:solidFill>
                  <a:srgbClr val="3B3535"/>
                </a:solidFill>
                <a:latin typeface="Calibri" pitchFamily="34" charset="0"/>
                <a:ea typeface="Sora Light" pitchFamily="34" charset="-122"/>
                <a:cs typeface="Sora Light" pitchFamily="34" charset="-120"/>
              </a:rPr>
              <a:t> dominate revenue contribution</a:t>
            </a:r>
            <a:endParaRPr lang="en-US" sz="2000" dirty="0"/>
          </a:p>
        </p:txBody>
      </p:sp>
      <p:sp>
        <p:nvSpPr>
          <p:cNvPr id="7" name="Text 5"/>
          <p:cNvSpPr/>
          <p:nvPr/>
        </p:nvSpPr>
        <p:spPr>
          <a:xfrm>
            <a:off x="473868" y="5729900"/>
            <a:ext cx="5998131" cy="189548"/>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Calibri" pitchFamily="34" charset="0"/>
                <a:ea typeface="Sora Light" pitchFamily="34" charset="-122"/>
                <a:cs typeface="Sora Light" pitchFamily="34" charset="-120"/>
              </a:rPr>
              <a:t>Areas with fewer restaurants still generate high revenue</a:t>
            </a:r>
            <a:endParaRPr lang="en-US" sz="2000" dirty="0"/>
          </a:p>
        </p:txBody>
      </p:sp>
      <p:sp>
        <p:nvSpPr>
          <p:cNvPr id="8" name="Text 6"/>
          <p:cNvSpPr/>
          <p:nvPr/>
        </p:nvSpPr>
        <p:spPr>
          <a:xfrm>
            <a:off x="473869" y="6259728"/>
            <a:ext cx="5998131" cy="189548"/>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Calibri" pitchFamily="34" charset="0"/>
                <a:ea typeface="Sora Light" pitchFamily="34" charset="-122"/>
                <a:cs typeface="Sora Light" pitchFamily="34" charset="-120"/>
              </a:rPr>
              <a:t>Strong customer base in underserved locations</a:t>
            </a:r>
            <a:endParaRPr lang="en-US" sz="2000" dirty="0"/>
          </a:p>
        </p:txBody>
      </p:sp>
      <p:sp>
        <p:nvSpPr>
          <p:cNvPr id="9" name="Text 7"/>
          <p:cNvSpPr/>
          <p:nvPr/>
        </p:nvSpPr>
        <p:spPr>
          <a:xfrm>
            <a:off x="473869" y="6817077"/>
            <a:ext cx="5998131" cy="189548"/>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Calibri" pitchFamily="34" charset="0"/>
                <a:ea typeface="Sora Light" pitchFamily="34" charset="-122"/>
                <a:cs typeface="Sora Light" pitchFamily="34" charset="-120"/>
              </a:rPr>
              <a:t>Opportunity for targeted restaurant onboarding</a:t>
            </a:r>
            <a:endParaRPr lang="en-US" sz="2000" dirty="0"/>
          </a:p>
        </p:txBody>
      </p:sp>
      <p:pic>
        <p:nvPicPr>
          <p:cNvPr id="10" name="Image 0" descr="preencoded.png"/>
          <p:cNvPicPr>
            <a:picLocks noChangeAspect="1"/>
          </p:cNvPicPr>
          <p:nvPr/>
        </p:nvPicPr>
        <p:blipFill>
          <a:blip r:embed="rId3"/>
          <a:stretch>
            <a:fillRect/>
          </a:stretch>
        </p:blipFill>
        <p:spPr>
          <a:xfrm>
            <a:off x="7684854" y="91441"/>
            <a:ext cx="6801854" cy="63196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 8"/>
          <p:cNvSpPr/>
          <p:nvPr/>
        </p:nvSpPr>
        <p:spPr>
          <a:xfrm>
            <a:off x="-430684" y="3184275"/>
            <a:ext cx="7395329" cy="391001"/>
          </a:xfrm>
          <a:prstGeom prst="rect">
            <a:avLst/>
          </a:prstGeom>
          <a:noFill/>
          <a:ln/>
        </p:spPr>
        <p:txBody>
          <a:bodyPr wrap="none" lIns="0" tIns="0" rIns="0" bIns="0" rtlCol="0" anchor="t"/>
          <a:lstStyle/>
          <a:p>
            <a:pPr marL="0" indent="0" algn="ctr">
              <a:lnSpc>
                <a:spcPts val="3050"/>
              </a:lnSpc>
              <a:buNone/>
            </a:pPr>
            <a:r>
              <a:rPr lang="en-US" sz="4400" b="1" dirty="0">
                <a:solidFill>
                  <a:srgbClr val="FF0000"/>
                </a:solidFill>
                <a:latin typeface="Calibri" pitchFamily="34" charset="0"/>
                <a:ea typeface="Sora Semi Bold" pitchFamily="34" charset="-122"/>
                <a:cs typeface="Sora Semi Bold" pitchFamily="34" charset="-120"/>
              </a:rPr>
              <a:t>60%</a:t>
            </a:r>
            <a:endParaRPr lang="en-US" sz="4400" b="1" dirty="0">
              <a:solidFill>
                <a:srgbClr val="FF0000"/>
              </a:solidFill>
            </a:endParaRPr>
          </a:p>
        </p:txBody>
      </p:sp>
      <p:sp>
        <p:nvSpPr>
          <p:cNvPr id="12" name="Text 9"/>
          <p:cNvSpPr/>
          <p:nvPr/>
        </p:nvSpPr>
        <p:spPr>
          <a:xfrm>
            <a:off x="2487479" y="3845608"/>
            <a:ext cx="1559004" cy="194786"/>
          </a:xfrm>
          <a:prstGeom prst="rect">
            <a:avLst/>
          </a:prstGeom>
          <a:noFill/>
          <a:ln/>
        </p:spPr>
        <p:txBody>
          <a:bodyPr wrap="none" lIns="0" tIns="0" rIns="0" bIns="0" rtlCol="0" anchor="t"/>
          <a:lstStyle/>
          <a:p>
            <a:pPr marL="0" indent="0" algn="ctr">
              <a:lnSpc>
                <a:spcPts val="1500"/>
              </a:lnSpc>
              <a:buNone/>
            </a:pPr>
            <a:r>
              <a:rPr lang="en-US" sz="2000" dirty="0">
                <a:solidFill>
                  <a:srgbClr val="3B3535"/>
                </a:solidFill>
                <a:latin typeface="Calibri" pitchFamily="34" charset="0"/>
                <a:ea typeface="Sora Semi Bold" pitchFamily="34" charset="-122"/>
                <a:cs typeface="Sora Semi Bold" pitchFamily="34" charset="-120"/>
              </a:rPr>
              <a:t>Top 2 Areas</a:t>
            </a:r>
            <a:endParaRPr lang="en-US" sz="2000" dirty="0"/>
          </a:p>
        </p:txBody>
      </p:sp>
      <p:sp>
        <p:nvSpPr>
          <p:cNvPr id="13" name="Text 10"/>
          <p:cNvSpPr/>
          <p:nvPr/>
        </p:nvSpPr>
        <p:spPr>
          <a:xfrm>
            <a:off x="-536973" y="4239127"/>
            <a:ext cx="7395329" cy="189548"/>
          </a:xfrm>
          <a:prstGeom prst="rect">
            <a:avLst/>
          </a:prstGeom>
          <a:noFill/>
          <a:ln/>
        </p:spPr>
        <p:txBody>
          <a:bodyPr wrap="none" lIns="0" tIns="0" rIns="0" bIns="0" rtlCol="0" anchor="t"/>
          <a:lstStyle/>
          <a:p>
            <a:pPr marL="0" indent="0" algn="ctr">
              <a:lnSpc>
                <a:spcPts val="1450"/>
              </a:lnSpc>
              <a:buNone/>
            </a:pPr>
            <a:r>
              <a:rPr lang="en-US" dirty="0">
                <a:solidFill>
                  <a:srgbClr val="3B3535"/>
                </a:solidFill>
                <a:latin typeface="Calibri" pitchFamily="34" charset="0"/>
                <a:ea typeface="Sora Light" pitchFamily="34" charset="-122"/>
                <a:cs typeface="Sora Light" pitchFamily="34" charset="-120"/>
              </a:rPr>
              <a:t>Revenue concentration</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9701"/>
          </a:xfrm>
          <a:prstGeom prst="rect">
            <a:avLst/>
          </a:prstGeom>
        </p:spPr>
      </p:pic>
      <p:sp>
        <p:nvSpPr>
          <p:cNvPr id="3" name="Text 0"/>
          <p:cNvSpPr/>
          <p:nvPr/>
        </p:nvSpPr>
        <p:spPr>
          <a:xfrm>
            <a:off x="758309" y="2969776"/>
            <a:ext cx="7083028" cy="623530"/>
          </a:xfrm>
          <a:prstGeom prst="rect">
            <a:avLst/>
          </a:prstGeom>
          <a:noFill/>
          <a:ln/>
        </p:spPr>
        <p:txBody>
          <a:bodyPr wrap="none" lIns="0" tIns="0" rIns="0" bIns="0" rtlCol="0" anchor="t"/>
          <a:lstStyle/>
          <a:p>
            <a:pPr marL="0" indent="0" algn="l">
              <a:lnSpc>
                <a:spcPts val="4900"/>
              </a:lnSpc>
              <a:buNone/>
            </a:pPr>
            <a:r>
              <a:rPr lang="en-US" sz="3900" b="1" dirty="0">
                <a:solidFill>
                  <a:srgbClr val="1F1E1E"/>
                </a:solidFill>
                <a:latin typeface="Calibri" pitchFamily="34" charset="0"/>
                <a:ea typeface="Sora Semi Bold" pitchFamily="34" charset="-122"/>
                <a:cs typeface="Sora Semi Bold" pitchFamily="34" charset="-120"/>
              </a:rPr>
              <a:t>Key </a:t>
            </a:r>
            <a:r>
              <a:rPr lang="en-US" sz="3900" b="1" dirty="0">
                <a:solidFill>
                  <a:srgbClr val="FF0000"/>
                </a:solidFill>
                <a:latin typeface="Calibri" pitchFamily="34" charset="0"/>
                <a:ea typeface="Sora Semi Bold" pitchFamily="34" charset="-122"/>
                <a:cs typeface="Sora Semi Bold" pitchFamily="34" charset="-120"/>
              </a:rPr>
              <a:t>Performance</a:t>
            </a:r>
            <a:r>
              <a:rPr lang="en-US" sz="3900" b="1" dirty="0">
                <a:solidFill>
                  <a:srgbClr val="1F1E1E"/>
                </a:solidFill>
                <a:latin typeface="Calibri" pitchFamily="34" charset="0"/>
                <a:ea typeface="Sora Semi Bold" pitchFamily="34" charset="-122"/>
                <a:cs typeface="Sora Semi Bold" pitchFamily="34" charset="-120"/>
              </a:rPr>
              <a:t> Indicators</a:t>
            </a:r>
            <a:endParaRPr lang="en-US" sz="3900" b="1" dirty="0"/>
          </a:p>
        </p:txBody>
      </p:sp>
      <p:sp>
        <p:nvSpPr>
          <p:cNvPr id="4" name="Text 1"/>
          <p:cNvSpPr/>
          <p:nvPr/>
        </p:nvSpPr>
        <p:spPr>
          <a:xfrm>
            <a:off x="758309" y="3972401"/>
            <a:ext cx="421326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Calibri" pitchFamily="34" charset="0"/>
                <a:ea typeface="Sora Semi Bold" pitchFamily="34" charset="-122"/>
                <a:cs typeface="Sora Semi Bold" pitchFamily="34" charset="-120"/>
              </a:rPr>
              <a:t>₹15.57M</a:t>
            </a:r>
            <a:endParaRPr lang="en-US" sz="4900" dirty="0"/>
          </a:p>
        </p:txBody>
      </p:sp>
      <p:sp>
        <p:nvSpPr>
          <p:cNvPr id="5" name="Text 2"/>
          <p:cNvSpPr/>
          <p:nvPr/>
        </p:nvSpPr>
        <p:spPr>
          <a:xfrm>
            <a:off x="1617702" y="4834890"/>
            <a:ext cx="2494359" cy="311706"/>
          </a:xfrm>
          <a:prstGeom prst="rect">
            <a:avLst/>
          </a:prstGeom>
          <a:noFill/>
          <a:ln/>
        </p:spPr>
        <p:txBody>
          <a:bodyPr wrap="none" lIns="0" tIns="0" rIns="0" bIns="0" rtlCol="0" anchor="t"/>
          <a:lstStyle/>
          <a:p>
            <a:pPr marL="0" indent="0" algn="ctr">
              <a:lnSpc>
                <a:spcPts val="2450"/>
              </a:lnSpc>
              <a:buNone/>
            </a:pPr>
            <a:r>
              <a:rPr lang="en-US" sz="1950" b="1" dirty="0">
                <a:solidFill>
                  <a:srgbClr val="3B3535"/>
                </a:solidFill>
                <a:latin typeface="Calibri" pitchFamily="34" charset="0"/>
                <a:ea typeface="Sora Semi Bold" pitchFamily="34" charset="-122"/>
                <a:cs typeface="Sora Semi Bold" pitchFamily="34" charset="-120"/>
              </a:rPr>
              <a:t>Total</a:t>
            </a:r>
            <a:r>
              <a:rPr lang="en-US" sz="1950" dirty="0">
                <a:solidFill>
                  <a:srgbClr val="3B3535"/>
                </a:solidFill>
                <a:latin typeface="Calibri" pitchFamily="34" charset="0"/>
                <a:ea typeface="Sora Semi Bold" pitchFamily="34" charset="-122"/>
                <a:cs typeface="Sora Semi Bold" pitchFamily="34" charset="-120"/>
              </a:rPr>
              <a:t> </a:t>
            </a:r>
            <a:r>
              <a:rPr lang="en-US" sz="1950" b="1" dirty="0">
                <a:solidFill>
                  <a:srgbClr val="FF0000"/>
                </a:solidFill>
                <a:latin typeface="Calibri" pitchFamily="34" charset="0"/>
                <a:ea typeface="Sora Semi Bold" pitchFamily="34" charset="-122"/>
                <a:cs typeface="Sora Semi Bold" pitchFamily="34" charset="-120"/>
              </a:rPr>
              <a:t>Revenue</a:t>
            </a:r>
            <a:endParaRPr lang="en-US" sz="1950" b="1" dirty="0">
              <a:solidFill>
                <a:srgbClr val="FF0000"/>
              </a:solidFill>
            </a:endParaRPr>
          </a:p>
        </p:txBody>
      </p:sp>
      <p:sp>
        <p:nvSpPr>
          <p:cNvPr id="6" name="Text 3"/>
          <p:cNvSpPr/>
          <p:nvPr/>
        </p:nvSpPr>
        <p:spPr>
          <a:xfrm>
            <a:off x="758309" y="5260300"/>
            <a:ext cx="4213265" cy="303252"/>
          </a:xfrm>
          <a:prstGeom prst="rect">
            <a:avLst/>
          </a:prstGeom>
          <a:noFill/>
          <a:ln/>
        </p:spPr>
        <p:txBody>
          <a:bodyPr wrap="none" lIns="0" tIns="0" rIns="0" bIns="0" rtlCol="0" anchor="t"/>
          <a:lstStyle/>
          <a:p>
            <a:pPr marL="0" indent="0" algn="ctr">
              <a:lnSpc>
                <a:spcPts val="2350"/>
              </a:lnSpc>
              <a:buNone/>
            </a:pPr>
            <a:r>
              <a:rPr lang="en-US" sz="1450" b="1" dirty="0">
                <a:solidFill>
                  <a:srgbClr val="3B3535"/>
                </a:solidFill>
                <a:latin typeface="Calibri" pitchFamily="34" charset="0"/>
                <a:ea typeface="Sora Light" pitchFamily="34" charset="-122"/>
                <a:cs typeface="Sora Light" pitchFamily="34" charset="-120"/>
              </a:rPr>
              <a:t>Cumulative business performance</a:t>
            </a:r>
            <a:endParaRPr lang="en-US" sz="1450" b="1" dirty="0"/>
          </a:p>
        </p:txBody>
      </p:sp>
      <p:sp>
        <p:nvSpPr>
          <p:cNvPr id="7" name="Text 4"/>
          <p:cNvSpPr/>
          <p:nvPr/>
        </p:nvSpPr>
        <p:spPr>
          <a:xfrm>
            <a:off x="5208508" y="3972401"/>
            <a:ext cx="421326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Calibri" pitchFamily="34" charset="0"/>
                <a:ea typeface="Sora Semi Bold" pitchFamily="34" charset="-122"/>
                <a:cs typeface="Sora Semi Bold" pitchFamily="34" charset="-120"/>
              </a:rPr>
              <a:t>₹1.04K</a:t>
            </a:r>
            <a:endParaRPr lang="en-US" sz="4900" dirty="0"/>
          </a:p>
        </p:txBody>
      </p:sp>
      <p:sp>
        <p:nvSpPr>
          <p:cNvPr id="8" name="Text 5"/>
          <p:cNvSpPr/>
          <p:nvPr/>
        </p:nvSpPr>
        <p:spPr>
          <a:xfrm>
            <a:off x="5998726" y="4834890"/>
            <a:ext cx="2632829" cy="311706"/>
          </a:xfrm>
          <a:prstGeom prst="rect">
            <a:avLst/>
          </a:prstGeom>
          <a:noFill/>
          <a:ln/>
        </p:spPr>
        <p:txBody>
          <a:bodyPr wrap="none" lIns="0" tIns="0" rIns="0" bIns="0" rtlCol="0" anchor="t"/>
          <a:lstStyle/>
          <a:p>
            <a:pPr marL="0" indent="0" algn="ctr">
              <a:lnSpc>
                <a:spcPts val="2450"/>
              </a:lnSpc>
              <a:buNone/>
            </a:pPr>
            <a:r>
              <a:rPr lang="en-US" sz="1950" b="1" dirty="0">
                <a:solidFill>
                  <a:srgbClr val="FF0000"/>
                </a:solidFill>
                <a:latin typeface="Calibri" pitchFamily="34" charset="0"/>
                <a:ea typeface="Sora Semi Bold" pitchFamily="34" charset="-122"/>
                <a:cs typeface="Sora Semi Bold" pitchFamily="34" charset="-120"/>
              </a:rPr>
              <a:t>Average</a:t>
            </a:r>
            <a:r>
              <a:rPr lang="en-US" sz="1950" dirty="0">
                <a:solidFill>
                  <a:srgbClr val="3B3535"/>
                </a:solidFill>
                <a:latin typeface="Calibri" pitchFamily="34" charset="0"/>
                <a:ea typeface="Sora Semi Bold" pitchFamily="34" charset="-122"/>
                <a:cs typeface="Sora Semi Bold" pitchFamily="34" charset="-120"/>
              </a:rPr>
              <a:t> </a:t>
            </a:r>
            <a:r>
              <a:rPr lang="en-US" sz="1950" b="1" dirty="0">
                <a:solidFill>
                  <a:srgbClr val="3B3535"/>
                </a:solidFill>
                <a:latin typeface="Calibri" pitchFamily="34" charset="0"/>
                <a:ea typeface="Sora Semi Bold" pitchFamily="34" charset="-122"/>
                <a:cs typeface="Sora Semi Bold" pitchFamily="34" charset="-120"/>
              </a:rPr>
              <a:t>Order</a:t>
            </a:r>
            <a:r>
              <a:rPr lang="en-US" sz="1950" dirty="0">
                <a:solidFill>
                  <a:srgbClr val="3B3535"/>
                </a:solidFill>
                <a:latin typeface="Calibri" pitchFamily="34" charset="0"/>
                <a:ea typeface="Sora Semi Bold" pitchFamily="34" charset="-122"/>
                <a:cs typeface="Sora Semi Bold" pitchFamily="34" charset="-120"/>
              </a:rPr>
              <a:t> </a:t>
            </a:r>
            <a:r>
              <a:rPr lang="en-US" sz="1950" b="1" dirty="0">
                <a:solidFill>
                  <a:srgbClr val="3B3535"/>
                </a:solidFill>
                <a:latin typeface="Calibri" pitchFamily="34" charset="0"/>
                <a:ea typeface="Sora Semi Bold" pitchFamily="34" charset="-122"/>
                <a:cs typeface="Sora Semi Bold" pitchFamily="34" charset="-120"/>
              </a:rPr>
              <a:t>Value</a:t>
            </a:r>
            <a:endParaRPr lang="en-US" sz="1950" b="1" dirty="0"/>
          </a:p>
        </p:txBody>
      </p:sp>
      <p:sp>
        <p:nvSpPr>
          <p:cNvPr id="9" name="Text 6"/>
          <p:cNvSpPr/>
          <p:nvPr/>
        </p:nvSpPr>
        <p:spPr>
          <a:xfrm>
            <a:off x="5208508" y="5260300"/>
            <a:ext cx="4213265" cy="303252"/>
          </a:xfrm>
          <a:prstGeom prst="rect">
            <a:avLst/>
          </a:prstGeom>
          <a:noFill/>
          <a:ln/>
        </p:spPr>
        <p:txBody>
          <a:bodyPr wrap="none" lIns="0" tIns="0" rIns="0" bIns="0" rtlCol="0" anchor="t"/>
          <a:lstStyle/>
          <a:p>
            <a:pPr marL="0" indent="0" algn="ctr">
              <a:lnSpc>
                <a:spcPts val="2350"/>
              </a:lnSpc>
              <a:buNone/>
            </a:pPr>
            <a:r>
              <a:rPr lang="en-US" sz="1450" b="1" dirty="0">
                <a:solidFill>
                  <a:srgbClr val="3B3535"/>
                </a:solidFill>
                <a:latin typeface="Calibri" pitchFamily="34" charset="0"/>
                <a:ea typeface="Sora Light" pitchFamily="34" charset="-122"/>
                <a:cs typeface="Sora Light" pitchFamily="34" charset="-120"/>
              </a:rPr>
              <a:t>Healthy transaction size</a:t>
            </a:r>
            <a:endParaRPr lang="en-US" sz="1450" b="1" dirty="0"/>
          </a:p>
        </p:txBody>
      </p:sp>
      <p:sp>
        <p:nvSpPr>
          <p:cNvPr id="10" name="Text 7"/>
          <p:cNvSpPr/>
          <p:nvPr/>
        </p:nvSpPr>
        <p:spPr>
          <a:xfrm>
            <a:off x="9658707" y="3972401"/>
            <a:ext cx="4213384"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Calibri" pitchFamily="34" charset="0"/>
                <a:ea typeface="Sora Semi Bold" pitchFamily="34" charset="-122"/>
                <a:cs typeface="Sora Semi Bold" pitchFamily="34" charset="-120"/>
              </a:rPr>
              <a:t>+9%</a:t>
            </a:r>
            <a:endParaRPr lang="en-US" sz="4900" dirty="0"/>
          </a:p>
        </p:txBody>
      </p:sp>
      <p:sp>
        <p:nvSpPr>
          <p:cNvPr id="11" name="Text 8"/>
          <p:cNvSpPr/>
          <p:nvPr/>
        </p:nvSpPr>
        <p:spPr>
          <a:xfrm>
            <a:off x="10518219" y="4834890"/>
            <a:ext cx="2494359" cy="311706"/>
          </a:xfrm>
          <a:prstGeom prst="rect">
            <a:avLst/>
          </a:prstGeom>
          <a:noFill/>
          <a:ln/>
        </p:spPr>
        <p:txBody>
          <a:bodyPr wrap="none" lIns="0" tIns="0" rIns="0" bIns="0" rtlCol="0" anchor="t"/>
          <a:lstStyle/>
          <a:p>
            <a:pPr marL="0" indent="0" algn="ctr">
              <a:lnSpc>
                <a:spcPts val="2450"/>
              </a:lnSpc>
              <a:buNone/>
            </a:pPr>
            <a:r>
              <a:rPr lang="en-US" sz="1950" b="1" dirty="0">
                <a:solidFill>
                  <a:srgbClr val="3B3535"/>
                </a:solidFill>
                <a:latin typeface="Calibri" pitchFamily="34" charset="0"/>
                <a:ea typeface="Sora Semi Bold" pitchFamily="34" charset="-122"/>
                <a:cs typeface="Sora Semi Bold" pitchFamily="34" charset="-120"/>
              </a:rPr>
              <a:t>Revenue</a:t>
            </a:r>
            <a:r>
              <a:rPr lang="en-US" sz="1950" dirty="0">
                <a:solidFill>
                  <a:srgbClr val="3B3535"/>
                </a:solidFill>
                <a:latin typeface="Calibri" pitchFamily="34" charset="0"/>
                <a:ea typeface="Sora Semi Bold" pitchFamily="34" charset="-122"/>
                <a:cs typeface="Sora Semi Bold" pitchFamily="34" charset="-120"/>
              </a:rPr>
              <a:t> </a:t>
            </a:r>
            <a:r>
              <a:rPr lang="en-US" sz="1950" b="1" dirty="0">
                <a:solidFill>
                  <a:srgbClr val="FF0000"/>
                </a:solidFill>
                <a:latin typeface="Calibri" pitchFamily="34" charset="0"/>
                <a:ea typeface="Sora Semi Bold" pitchFamily="34" charset="-122"/>
                <a:cs typeface="Sora Semi Bold" pitchFamily="34" charset="-120"/>
              </a:rPr>
              <a:t>Growth</a:t>
            </a:r>
            <a:endParaRPr lang="en-US" sz="1950" b="1" dirty="0">
              <a:solidFill>
                <a:srgbClr val="FF0000"/>
              </a:solidFill>
            </a:endParaRPr>
          </a:p>
        </p:txBody>
      </p:sp>
      <p:sp>
        <p:nvSpPr>
          <p:cNvPr id="12" name="Text 9"/>
          <p:cNvSpPr/>
          <p:nvPr/>
        </p:nvSpPr>
        <p:spPr>
          <a:xfrm>
            <a:off x="9658707" y="5260300"/>
            <a:ext cx="4213384" cy="303252"/>
          </a:xfrm>
          <a:prstGeom prst="rect">
            <a:avLst/>
          </a:prstGeom>
          <a:noFill/>
          <a:ln/>
        </p:spPr>
        <p:txBody>
          <a:bodyPr wrap="none" lIns="0" tIns="0" rIns="0" bIns="0" rtlCol="0" anchor="t"/>
          <a:lstStyle/>
          <a:p>
            <a:pPr marL="0" indent="0" algn="ctr">
              <a:lnSpc>
                <a:spcPts val="2350"/>
              </a:lnSpc>
              <a:buNone/>
            </a:pPr>
            <a:r>
              <a:rPr lang="en-US" sz="1450" b="1" dirty="0">
                <a:solidFill>
                  <a:srgbClr val="3B3535"/>
                </a:solidFill>
                <a:latin typeface="Calibri" pitchFamily="34" charset="0"/>
                <a:ea typeface="Sora Light" pitchFamily="34" charset="-122"/>
                <a:cs typeface="Sora Light" pitchFamily="34" charset="-120"/>
              </a:rPr>
              <a:t>Positive business trajectory</a:t>
            </a:r>
            <a:endParaRPr lang="en-US" sz="1450" b="1" dirty="0"/>
          </a:p>
        </p:txBody>
      </p:sp>
      <p:sp>
        <p:nvSpPr>
          <p:cNvPr id="13" name="Text 10"/>
          <p:cNvSpPr/>
          <p:nvPr/>
        </p:nvSpPr>
        <p:spPr>
          <a:xfrm>
            <a:off x="758309" y="5776793"/>
            <a:ext cx="13113782" cy="606504"/>
          </a:xfrm>
          <a:prstGeom prst="rect">
            <a:avLst/>
          </a:prstGeom>
          <a:noFill/>
          <a:ln/>
        </p:spPr>
        <p:txBody>
          <a:bodyPr wrap="squar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The dashboard reveals </a:t>
            </a:r>
            <a:r>
              <a:rPr lang="en-US" b="1" dirty="0">
                <a:solidFill>
                  <a:srgbClr val="DA1B2E"/>
                </a:solidFill>
                <a:latin typeface="Calibri" pitchFamily="34" charset="0"/>
                <a:ea typeface="Sora Light" pitchFamily="34" charset="-122"/>
                <a:cs typeface="Sora Light" pitchFamily="34" charset="-120"/>
              </a:rPr>
              <a:t>positive business growth</a:t>
            </a:r>
            <a:r>
              <a:rPr lang="en-US" dirty="0">
                <a:solidFill>
                  <a:srgbClr val="3B3535"/>
                </a:solidFill>
                <a:latin typeface="Calibri" pitchFamily="34" charset="0"/>
                <a:ea typeface="Sora Light" pitchFamily="34" charset="-122"/>
                <a:cs typeface="Sora Light" pitchFamily="34" charset="-120"/>
              </a:rPr>
              <a:t> with healthy average order values across all locations. The 9% revenue increase demonstrates strong market performance and customer engagement.</a:t>
            </a:r>
            <a:endParaRPr lang="en-US" dirty="0"/>
          </a:p>
        </p:txBody>
      </p:sp>
      <p:sp>
        <p:nvSpPr>
          <p:cNvPr id="14" name="Text 11"/>
          <p:cNvSpPr/>
          <p:nvPr/>
        </p:nvSpPr>
        <p:spPr>
          <a:xfrm>
            <a:off x="1042630" y="6809780"/>
            <a:ext cx="12829461" cy="606504"/>
          </a:xfrm>
          <a:prstGeom prst="rect">
            <a:avLst/>
          </a:prstGeom>
          <a:noFill/>
          <a:ln/>
        </p:spPr>
        <p:txBody>
          <a:bodyPr wrap="square" lIns="0" tIns="0" rIns="0" bIns="0" rtlCol="0" anchor="t"/>
          <a:lstStyle/>
          <a:p>
            <a:pPr marL="0" indent="0" algn="l">
              <a:lnSpc>
                <a:spcPts val="2350"/>
              </a:lnSpc>
              <a:buNone/>
            </a:pPr>
            <a:r>
              <a:rPr lang="en-US" sz="2000" dirty="0">
                <a:solidFill>
                  <a:srgbClr val="3B3535"/>
                </a:solidFill>
                <a:latin typeface="Calibri" pitchFamily="34" charset="0"/>
                <a:ea typeface="Sora Light" pitchFamily="34" charset="-122"/>
                <a:cs typeface="Sora Light" pitchFamily="34" charset="-120"/>
              </a:rPr>
              <a:t>Business growth is positive with healthy average order value across locations, indicating strong market fundamentals and customer satisfaction</a:t>
            </a:r>
            <a:endParaRPr lang="en-US" sz="2000" dirty="0"/>
          </a:p>
        </p:txBody>
      </p:sp>
      <p:sp>
        <p:nvSpPr>
          <p:cNvPr id="15" name="Shape 12"/>
          <p:cNvSpPr/>
          <p:nvPr/>
        </p:nvSpPr>
        <p:spPr>
          <a:xfrm>
            <a:off x="758309" y="6596539"/>
            <a:ext cx="22860" cy="1032986"/>
          </a:xfrm>
          <a:prstGeom prst="rect">
            <a:avLst/>
          </a:prstGeom>
          <a:solidFill>
            <a:srgbClr val="DA1B2E"/>
          </a:solidFill>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8550F5-9D94-234A-9667-9FDAEA18A718}"/>
              </a:ext>
            </a:extLst>
          </p:cNvPr>
          <p:cNvSpPr/>
          <p:nvPr/>
        </p:nvSpPr>
        <p:spPr>
          <a:xfrm>
            <a:off x="0" y="0"/>
            <a:ext cx="14673352" cy="8229600"/>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p:cNvSpPr/>
          <p:nvPr/>
        </p:nvSpPr>
        <p:spPr>
          <a:xfrm>
            <a:off x="2377440" y="316261"/>
            <a:ext cx="4988838" cy="623530"/>
          </a:xfrm>
          <a:prstGeom prst="rect">
            <a:avLst/>
          </a:prstGeom>
          <a:noFill/>
          <a:ln/>
        </p:spPr>
        <p:txBody>
          <a:bodyPr wrap="none" lIns="0" tIns="0" rIns="0" bIns="0" rtlCol="0" anchor="t"/>
          <a:lstStyle/>
          <a:p>
            <a:pPr marL="0" indent="0" algn="l">
              <a:lnSpc>
                <a:spcPts val="4900"/>
              </a:lnSpc>
              <a:buNone/>
            </a:pPr>
            <a:r>
              <a:rPr lang="en-US" sz="4800" b="1" dirty="0">
                <a:solidFill>
                  <a:srgbClr val="FF0000"/>
                </a:solidFill>
                <a:latin typeface="Calibri" pitchFamily="34" charset="0"/>
                <a:ea typeface="Sora Semi Bold" pitchFamily="34" charset="-122"/>
                <a:cs typeface="Sora Semi Bold" pitchFamily="34" charset="-120"/>
              </a:rPr>
              <a:t>Food</a:t>
            </a:r>
            <a:r>
              <a:rPr lang="en-US" sz="4800" dirty="0">
                <a:solidFill>
                  <a:srgbClr val="1F1E1E"/>
                </a:solidFill>
                <a:latin typeface="Calibri" pitchFamily="34" charset="0"/>
                <a:ea typeface="Sora Semi Bold" pitchFamily="34" charset="-122"/>
                <a:cs typeface="Sora Semi Bold" pitchFamily="34" charset="-120"/>
              </a:rPr>
              <a:t> </a:t>
            </a:r>
            <a:r>
              <a:rPr lang="en-US" sz="4800" b="1" dirty="0">
                <a:solidFill>
                  <a:srgbClr val="1F1E1E"/>
                </a:solidFill>
                <a:latin typeface="Calibri" pitchFamily="34" charset="0"/>
                <a:ea typeface="Sora Semi Bold" pitchFamily="34" charset="-122"/>
                <a:cs typeface="Sora Semi Bold" pitchFamily="34" charset="-120"/>
              </a:rPr>
              <a:t>you</a:t>
            </a:r>
            <a:r>
              <a:rPr lang="en-US" sz="4800" dirty="0">
                <a:solidFill>
                  <a:srgbClr val="1F1E1E"/>
                </a:solidFill>
                <a:latin typeface="Calibri" pitchFamily="34" charset="0"/>
                <a:ea typeface="Sora Semi Bold" pitchFamily="34" charset="-122"/>
                <a:cs typeface="Sora Semi Bold" pitchFamily="34" charset="-120"/>
              </a:rPr>
              <a:t>!</a:t>
            </a:r>
            <a:endParaRPr lang="en-US" sz="4800" dirty="0"/>
          </a:p>
        </p:txBody>
      </p:sp>
      <p:sp>
        <p:nvSpPr>
          <p:cNvPr id="4" name="Text 1"/>
          <p:cNvSpPr/>
          <p:nvPr/>
        </p:nvSpPr>
        <p:spPr>
          <a:xfrm>
            <a:off x="374805" y="7137443"/>
            <a:ext cx="14298547" cy="606504"/>
          </a:xfrm>
          <a:prstGeom prst="rect">
            <a:avLst/>
          </a:prstGeom>
          <a:noFill/>
          <a:ln/>
        </p:spPr>
        <p:txBody>
          <a:bodyPr wrap="square" lIns="0" tIns="0" rIns="0" bIns="0" rtlCol="0" anchor="t"/>
          <a:lstStyle/>
          <a:p>
            <a:pPr marL="0" indent="0" algn="ctr">
              <a:lnSpc>
                <a:spcPts val="2350"/>
              </a:lnSpc>
              <a:buNone/>
            </a:pPr>
            <a:r>
              <a:rPr lang="en-US" sz="3200" dirty="0">
                <a:solidFill>
                  <a:srgbClr val="3B3535"/>
                </a:solidFill>
                <a:latin typeface="Calibri" pitchFamily="34" charset="0"/>
                <a:ea typeface="Sora Light" pitchFamily="34" charset="-122"/>
                <a:cs typeface="Sora Light" pitchFamily="34" charset="-120"/>
              </a:rPr>
              <a:t>Thanks for taking the time to dive into Zomato’s insights with me!</a:t>
            </a:r>
            <a:endParaRPr lang="en-US" sz="3200" dirty="0"/>
          </a:p>
        </p:txBody>
      </p:sp>
      <p:sp>
        <p:nvSpPr>
          <p:cNvPr id="5" name="Text 2"/>
          <p:cNvSpPr/>
          <p:nvPr/>
        </p:nvSpPr>
        <p:spPr>
          <a:xfrm>
            <a:off x="6244709" y="4568666"/>
            <a:ext cx="7627382" cy="303252"/>
          </a:xfrm>
          <a:prstGeom prst="rect">
            <a:avLst/>
          </a:prstGeom>
          <a:noFill/>
          <a:ln/>
        </p:spPr>
        <p:txBody>
          <a:bodyPr wrap="none" lIns="0" tIns="0" rIns="0" bIns="0" rtlCol="0" anchor="t"/>
          <a:lstStyle/>
          <a:p>
            <a:pPr marL="0" indent="0" algn="l">
              <a:lnSpc>
                <a:spcPts val="2350"/>
              </a:lnSpc>
              <a:buNone/>
            </a:pPr>
            <a:endParaRPr lang="en-US" sz="1450" dirty="0"/>
          </a:p>
        </p:txBody>
      </p:sp>
      <p:sp>
        <p:nvSpPr>
          <p:cNvPr id="6" name="Text 3"/>
          <p:cNvSpPr/>
          <p:nvPr/>
        </p:nvSpPr>
        <p:spPr>
          <a:xfrm>
            <a:off x="5421749" y="7641019"/>
            <a:ext cx="7627382" cy="303252"/>
          </a:xfrm>
          <a:prstGeom prst="rect">
            <a:avLst/>
          </a:prstGeom>
          <a:noFill/>
          <a:ln/>
        </p:spPr>
        <p:txBody>
          <a:bodyPr wrap="none" lIns="0" tIns="0" rIns="0" bIns="0" rtlCol="0" anchor="t"/>
          <a:lstStyle/>
          <a:p>
            <a:pPr marL="0" indent="0" algn="l">
              <a:lnSpc>
                <a:spcPts val="2350"/>
              </a:lnSpc>
              <a:buNone/>
            </a:pPr>
            <a:r>
              <a:rPr lang="en-US" sz="2400" b="1" dirty="0">
                <a:solidFill>
                  <a:srgbClr val="3B3535"/>
                </a:solidFill>
                <a:latin typeface="Calibri" pitchFamily="34" charset="0"/>
                <a:ea typeface="Sora Light" pitchFamily="34" charset="-122"/>
                <a:cs typeface="Sora Light" pitchFamily="34" charset="-120"/>
              </a:rPr>
              <a:t>-  Kousalya Shanmugam Sundari</a:t>
            </a:r>
            <a:endParaRPr lang="en-US" sz="2400" dirty="0"/>
          </a:p>
        </p:txBody>
      </p:sp>
      <p:pic>
        <p:nvPicPr>
          <p:cNvPr id="8" name="Picture 7">
            <a:extLst>
              <a:ext uri="{FF2B5EF4-FFF2-40B4-BE49-F238E27FC236}">
                <a16:creationId xmlns:a16="http://schemas.microsoft.com/office/drawing/2014/main" id="{FD607880-D66C-32F1-7D45-D7744386294E}"/>
              </a:ext>
            </a:extLst>
          </p:cNvPr>
          <p:cNvPicPr>
            <a:picLocks noChangeAspect="1"/>
          </p:cNvPicPr>
          <p:nvPr/>
        </p:nvPicPr>
        <p:blipFill>
          <a:blip r:embed="rId3"/>
          <a:stretch>
            <a:fillRect/>
          </a:stretch>
        </p:blipFill>
        <p:spPr>
          <a:xfrm>
            <a:off x="2377440" y="1134504"/>
            <a:ext cx="10384971" cy="53736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 1">
            <a:extLst>
              <a:ext uri="{FF2B5EF4-FFF2-40B4-BE49-F238E27FC236}">
                <a16:creationId xmlns:a16="http://schemas.microsoft.com/office/drawing/2014/main" id="{B4651ECF-776D-7ABA-C473-CFF64A61B35D}"/>
              </a:ext>
            </a:extLst>
          </p:cNvPr>
          <p:cNvSpPr/>
          <p:nvPr/>
        </p:nvSpPr>
        <p:spPr>
          <a:xfrm>
            <a:off x="1812510" y="516585"/>
            <a:ext cx="14058861" cy="606504"/>
          </a:xfrm>
          <a:prstGeom prst="rect">
            <a:avLst/>
          </a:prstGeom>
          <a:noFill/>
          <a:ln/>
        </p:spPr>
        <p:txBody>
          <a:bodyPr wrap="square" lIns="0" tIns="0" rIns="0" bIns="0" rtlCol="0" anchor="t"/>
          <a:lstStyle/>
          <a:p>
            <a:pPr marL="0" indent="0" algn="ctr">
              <a:lnSpc>
                <a:spcPts val="2350"/>
              </a:lnSpc>
              <a:buNone/>
            </a:pPr>
            <a:r>
              <a:rPr lang="en-US" sz="2400" dirty="0">
                <a:solidFill>
                  <a:srgbClr val="3B3535"/>
                </a:solidFill>
                <a:latin typeface="Calibri" pitchFamily="34" charset="0"/>
                <a:ea typeface="Sora Light" pitchFamily="34" charset="-122"/>
                <a:cs typeface="Sora Light" pitchFamily="34" charset="-120"/>
              </a:rPr>
              <a:t>Just like a great meal, data becomes meaningful when shared.</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602099"/>
            <a:ext cx="7908727" cy="623530"/>
          </a:xfrm>
          <a:prstGeom prst="rect">
            <a:avLst/>
          </a:prstGeom>
          <a:noFill/>
          <a:ln/>
        </p:spPr>
        <p:txBody>
          <a:bodyPr wrap="none" lIns="0" tIns="0" rIns="0" bIns="0" rtlCol="0" anchor="t"/>
          <a:lstStyle/>
          <a:p>
            <a:pPr marL="0" indent="0" algn="l">
              <a:lnSpc>
                <a:spcPts val="4900"/>
              </a:lnSpc>
              <a:buNone/>
            </a:pPr>
            <a:r>
              <a:rPr lang="en-US" sz="3900" b="1" dirty="0">
                <a:solidFill>
                  <a:srgbClr val="1F1E1E"/>
                </a:solidFill>
                <a:latin typeface="Calibri"/>
                <a:ea typeface="Sora Semi Bold" pitchFamily="34" charset="-122"/>
                <a:cs typeface="Sora Semi Bold" pitchFamily="34" charset="-120"/>
              </a:rPr>
              <a:t>Skills </a:t>
            </a:r>
            <a:r>
              <a:rPr lang="en-US" sz="3900" b="1" dirty="0">
                <a:solidFill>
                  <a:srgbClr val="FF0000"/>
                </a:solidFill>
                <a:latin typeface="Calibri"/>
                <a:ea typeface="Sora Semi Bold" pitchFamily="34" charset="-122"/>
                <a:cs typeface="Sora Semi Bold" pitchFamily="34" charset="-120"/>
              </a:rPr>
              <a:t>Gained</a:t>
            </a:r>
            <a:r>
              <a:rPr lang="en-US" sz="3900" b="1" dirty="0">
                <a:solidFill>
                  <a:srgbClr val="1F1E1E"/>
                </a:solidFill>
                <a:latin typeface="Calibri"/>
                <a:ea typeface="Sora Semi Bold" pitchFamily="34" charset="-122"/>
                <a:cs typeface="Sora Semi Bold" pitchFamily="34" charset="-120"/>
              </a:rPr>
              <a:t> From This Project</a:t>
            </a:r>
            <a:endParaRPr lang="en-US" sz="3900" b="1" dirty="0"/>
          </a:p>
        </p:txBody>
      </p:sp>
      <p:sp>
        <p:nvSpPr>
          <p:cNvPr id="3" name="Shape 1"/>
          <p:cNvSpPr/>
          <p:nvPr/>
        </p:nvSpPr>
        <p:spPr>
          <a:xfrm>
            <a:off x="758309" y="1604724"/>
            <a:ext cx="6462117" cy="1881188"/>
          </a:xfrm>
          <a:prstGeom prst="roundRect">
            <a:avLst>
              <a:gd name="adj" fmla="val 4233"/>
            </a:avLst>
          </a:prstGeom>
          <a:solidFill>
            <a:schemeClr val="bg1"/>
          </a:solidFill>
          <a:ln w="7620">
            <a:solidFill>
              <a:srgbClr val="DFB8BC"/>
            </a:solidFill>
            <a:prstDash val="solid"/>
          </a:ln>
        </p:spPr>
        <p:txBody>
          <a:bodyPr/>
          <a:lstStyle/>
          <a:p>
            <a:endParaRPr lang="en-US"/>
          </a:p>
        </p:txBody>
      </p:sp>
      <p:sp>
        <p:nvSpPr>
          <p:cNvPr id="4" name="Shape 2"/>
          <p:cNvSpPr/>
          <p:nvPr/>
        </p:nvSpPr>
        <p:spPr>
          <a:xfrm>
            <a:off x="955477" y="1801892"/>
            <a:ext cx="568643" cy="568643"/>
          </a:xfrm>
          <a:prstGeom prst="roundRect">
            <a:avLst>
              <a:gd name="adj" fmla="val 16078780"/>
            </a:avLst>
          </a:prstGeom>
          <a:solidFill>
            <a:srgbClr val="DA1B2E"/>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806" y="1958221"/>
            <a:ext cx="255865" cy="255865"/>
          </a:xfrm>
          <a:prstGeom prst="rect">
            <a:avLst/>
          </a:prstGeom>
        </p:spPr>
      </p:pic>
      <p:sp>
        <p:nvSpPr>
          <p:cNvPr id="6" name="Text 3"/>
          <p:cNvSpPr/>
          <p:nvPr/>
        </p:nvSpPr>
        <p:spPr>
          <a:xfrm>
            <a:off x="955477" y="2560082"/>
            <a:ext cx="2494359" cy="311706"/>
          </a:xfrm>
          <a:prstGeom prst="rect">
            <a:avLst/>
          </a:prstGeom>
          <a:noFill/>
          <a:ln/>
        </p:spPr>
        <p:txBody>
          <a:bodyPr wrap="none" lIns="0" tIns="0" rIns="0" bIns="0" rtlCol="0" anchor="t"/>
          <a:lstStyle/>
          <a:p>
            <a:pPr marL="0" indent="0" algn="l">
              <a:lnSpc>
                <a:spcPts val="2450"/>
              </a:lnSpc>
              <a:buNone/>
            </a:pPr>
            <a:r>
              <a:rPr lang="en-US" sz="2800" dirty="0">
                <a:solidFill>
                  <a:srgbClr val="3B3535"/>
                </a:solidFill>
                <a:latin typeface="Calibri" pitchFamily="34" charset="0"/>
                <a:ea typeface="Sora Semi Bold" pitchFamily="34" charset="-122"/>
                <a:cs typeface="Sora Semi Bold" pitchFamily="34" charset="-120"/>
              </a:rPr>
              <a:t>SQL Mastery</a:t>
            </a:r>
            <a:endParaRPr lang="en-US" sz="2800" dirty="0"/>
          </a:p>
        </p:txBody>
      </p:sp>
      <p:sp>
        <p:nvSpPr>
          <p:cNvPr id="7" name="Text 4"/>
          <p:cNvSpPr/>
          <p:nvPr/>
        </p:nvSpPr>
        <p:spPr>
          <a:xfrm>
            <a:off x="955477" y="2985492"/>
            <a:ext cx="6067782"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Data import and transformation techniques</a:t>
            </a:r>
            <a:endParaRPr lang="en-US" dirty="0"/>
          </a:p>
        </p:txBody>
      </p:sp>
      <p:sp>
        <p:nvSpPr>
          <p:cNvPr id="8" name="Shape 5"/>
          <p:cNvSpPr/>
          <p:nvPr/>
        </p:nvSpPr>
        <p:spPr>
          <a:xfrm>
            <a:off x="7409974" y="1604724"/>
            <a:ext cx="6462117" cy="1881188"/>
          </a:xfrm>
          <a:prstGeom prst="roundRect">
            <a:avLst>
              <a:gd name="adj" fmla="val 4233"/>
            </a:avLst>
          </a:prstGeom>
          <a:solidFill>
            <a:schemeClr val="bg1"/>
          </a:solidFill>
          <a:ln w="7620">
            <a:solidFill>
              <a:srgbClr val="DFB8BC"/>
            </a:solidFill>
            <a:prstDash val="solid"/>
          </a:ln>
        </p:spPr>
        <p:txBody>
          <a:bodyPr/>
          <a:lstStyle/>
          <a:p>
            <a:endParaRPr lang="en-US"/>
          </a:p>
        </p:txBody>
      </p:sp>
      <p:sp>
        <p:nvSpPr>
          <p:cNvPr id="9" name="Shape 6"/>
          <p:cNvSpPr/>
          <p:nvPr/>
        </p:nvSpPr>
        <p:spPr>
          <a:xfrm>
            <a:off x="7607141" y="1801892"/>
            <a:ext cx="568643" cy="568643"/>
          </a:xfrm>
          <a:prstGeom prst="roundRect">
            <a:avLst>
              <a:gd name="adj" fmla="val 16078780"/>
            </a:avLst>
          </a:prstGeom>
          <a:solidFill>
            <a:srgbClr val="DA1B2E"/>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470" y="1958221"/>
            <a:ext cx="255865" cy="255865"/>
          </a:xfrm>
          <a:prstGeom prst="rect">
            <a:avLst/>
          </a:prstGeom>
        </p:spPr>
      </p:pic>
      <p:sp>
        <p:nvSpPr>
          <p:cNvPr id="11" name="Text 7"/>
          <p:cNvSpPr/>
          <p:nvPr/>
        </p:nvSpPr>
        <p:spPr>
          <a:xfrm>
            <a:off x="7607141" y="2560082"/>
            <a:ext cx="2494359" cy="311706"/>
          </a:xfrm>
          <a:prstGeom prst="rect">
            <a:avLst/>
          </a:prstGeom>
          <a:noFill/>
          <a:ln/>
        </p:spPr>
        <p:txBody>
          <a:bodyPr wrap="none" lIns="0" tIns="0" rIns="0" bIns="0" rtlCol="0" anchor="t"/>
          <a:lstStyle/>
          <a:p>
            <a:pPr marL="0" indent="0" algn="l">
              <a:lnSpc>
                <a:spcPts val="2450"/>
              </a:lnSpc>
              <a:buNone/>
            </a:pPr>
            <a:r>
              <a:rPr lang="en-US" sz="2800" dirty="0">
                <a:solidFill>
                  <a:srgbClr val="3B3535"/>
                </a:solidFill>
                <a:latin typeface="Calibri" pitchFamily="34" charset="0"/>
                <a:ea typeface="Sora Semi Bold" pitchFamily="34" charset="-122"/>
                <a:cs typeface="Sora Semi Bold" pitchFamily="34" charset="-120"/>
              </a:rPr>
              <a:t>Data Cleaning</a:t>
            </a:r>
            <a:endParaRPr lang="en-US" sz="2800" dirty="0"/>
          </a:p>
        </p:txBody>
      </p:sp>
      <p:sp>
        <p:nvSpPr>
          <p:cNvPr id="12" name="Text 8"/>
          <p:cNvSpPr/>
          <p:nvPr/>
        </p:nvSpPr>
        <p:spPr>
          <a:xfrm>
            <a:off x="7607141" y="2985492"/>
            <a:ext cx="6067782"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Preprocessing and quality assurance</a:t>
            </a:r>
            <a:endParaRPr lang="en-US" dirty="0"/>
          </a:p>
        </p:txBody>
      </p:sp>
      <p:sp>
        <p:nvSpPr>
          <p:cNvPr id="13" name="Shape 9"/>
          <p:cNvSpPr/>
          <p:nvPr/>
        </p:nvSpPr>
        <p:spPr>
          <a:xfrm>
            <a:off x="758309" y="3675459"/>
            <a:ext cx="6462117" cy="1881188"/>
          </a:xfrm>
          <a:prstGeom prst="roundRect">
            <a:avLst>
              <a:gd name="adj" fmla="val 4233"/>
            </a:avLst>
          </a:prstGeom>
          <a:solidFill>
            <a:schemeClr val="bg1"/>
          </a:solidFill>
          <a:ln w="7620">
            <a:solidFill>
              <a:srgbClr val="DFB8BC"/>
            </a:solidFill>
            <a:prstDash val="solid"/>
          </a:ln>
        </p:spPr>
        <p:txBody>
          <a:bodyPr/>
          <a:lstStyle/>
          <a:p>
            <a:endParaRPr lang="en-US"/>
          </a:p>
        </p:txBody>
      </p:sp>
      <p:sp>
        <p:nvSpPr>
          <p:cNvPr id="14" name="Shape 10"/>
          <p:cNvSpPr/>
          <p:nvPr/>
        </p:nvSpPr>
        <p:spPr>
          <a:xfrm>
            <a:off x="955477" y="3872627"/>
            <a:ext cx="568643" cy="568643"/>
          </a:xfrm>
          <a:prstGeom prst="roundRect">
            <a:avLst>
              <a:gd name="adj" fmla="val 16078780"/>
            </a:avLst>
          </a:prstGeom>
          <a:solidFill>
            <a:srgbClr val="DA1B2E"/>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1806" y="4028956"/>
            <a:ext cx="255865" cy="255865"/>
          </a:xfrm>
          <a:prstGeom prst="rect">
            <a:avLst/>
          </a:prstGeom>
        </p:spPr>
      </p:pic>
      <p:sp>
        <p:nvSpPr>
          <p:cNvPr id="16" name="Text 11"/>
          <p:cNvSpPr/>
          <p:nvPr/>
        </p:nvSpPr>
        <p:spPr>
          <a:xfrm>
            <a:off x="955477" y="4630817"/>
            <a:ext cx="2494359" cy="311706"/>
          </a:xfrm>
          <a:prstGeom prst="rect">
            <a:avLst/>
          </a:prstGeom>
          <a:noFill/>
          <a:ln/>
        </p:spPr>
        <p:txBody>
          <a:bodyPr wrap="none" lIns="0" tIns="0" rIns="0" bIns="0" rtlCol="0" anchor="t"/>
          <a:lstStyle/>
          <a:p>
            <a:pPr marL="0" indent="0" algn="l">
              <a:lnSpc>
                <a:spcPts val="2450"/>
              </a:lnSpc>
              <a:buNone/>
            </a:pPr>
            <a:r>
              <a:rPr lang="en-US" sz="2800" dirty="0">
                <a:solidFill>
                  <a:srgbClr val="3B3535"/>
                </a:solidFill>
                <a:latin typeface="Calibri" pitchFamily="34" charset="0"/>
                <a:ea typeface="Sora Semi Bold" pitchFamily="34" charset="-122"/>
                <a:cs typeface="Sora Semi Bold" pitchFamily="34" charset="-120"/>
              </a:rPr>
              <a:t>Data Modelling</a:t>
            </a:r>
            <a:endParaRPr lang="en-US" sz="2800" dirty="0"/>
          </a:p>
        </p:txBody>
      </p:sp>
      <p:sp>
        <p:nvSpPr>
          <p:cNvPr id="17" name="Text 12"/>
          <p:cNvSpPr/>
          <p:nvPr/>
        </p:nvSpPr>
        <p:spPr>
          <a:xfrm>
            <a:off x="955477" y="5056227"/>
            <a:ext cx="6067782"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Power BI relationships and structures</a:t>
            </a:r>
            <a:endParaRPr lang="en-US" dirty="0"/>
          </a:p>
        </p:txBody>
      </p:sp>
      <p:sp>
        <p:nvSpPr>
          <p:cNvPr id="18" name="Shape 13"/>
          <p:cNvSpPr/>
          <p:nvPr/>
        </p:nvSpPr>
        <p:spPr>
          <a:xfrm>
            <a:off x="7409974" y="3675459"/>
            <a:ext cx="6462117" cy="1881188"/>
          </a:xfrm>
          <a:prstGeom prst="roundRect">
            <a:avLst>
              <a:gd name="adj" fmla="val 4233"/>
            </a:avLst>
          </a:prstGeom>
          <a:solidFill>
            <a:schemeClr val="bg1"/>
          </a:solidFill>
          <a:ln w="7620">
            <a:solidFill>
              <a:srgbClr val="DFB8BC"/>
            </a:solidFill>
            <a:prstDash val="solid"/>
          </a:ln>
        </p:spPr>
        <p:txBody>
          <a:bodyPr/>
          <a:lstStyle/>
          <a:p>
            <a:endParaRPr lang="en-US"/>
          </a:p>
        </p:txBody>
      </p:sp>
      <p:sp>
        <p:nvSpPr>
          <p:cNvPr id="19" name="Shape 14"/>
          <p:cNvSpPr/>
          <p:nvPr/>
        </p:nvSpPr>
        <p:spPr>
          <a:xfrm>
            <a:off x="7607141" y="3872627"/>
            <a:ext cx="568643" cy="568643"/>
          </a:xfrm>
          <a:prstGeom prst="roundRect">
            <a:avLst>
              <a:gd name="adj" fmla="val 16078780"/>
            </a:avLst>
          </a:prstGeom>
          <a:solidFill>
            <a:srgbClr val="DA1B2E"/>
          </a:solidFill>
          <a:ln/>
        </p:spPr>
        <p:txBody>
          <a:bodyPr/>
          <a:lstStyle/>
          <a:p>
            <a:endParaRPr lang="en-US"/>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63470" y="4028956"/>
            <a:ext cx="255865" cy="255865"/>
          </a:xfrm>
          <a:prstGeom prst="rect">
            <a:avLst/>
          </a:prstGeom>
        </p:spPr>
      </p:pic>
      <p:sp>
        <p:nvSpPr>
          <p:cNvPr id="21" name="Text 15"/>
          <p:cNvSpPr/>
          <p:nvPr/>
        </p:nvSpPr>
        <p:spPr>
          <a:xfrm>
            <a:off x="7607141" y="4630817"/>
            <a:ext cx="2494359" cy="311706"/>
          </a:xfrm>
          <a:prstGeom prst="rect">
            <a:avLst/>
          </a:prstGeom>
          <a:noFill/>
          <a:ln/>
        </p:spPr>
        <p:txBody>
          <a:bodyPr wrap="none" lIns="0" tIns="0" rIns="0" bIns="0" rtlCol="0" anchor="t"/>
          <a:lstStyle/>
          <a:p>
            <a:pPr marL="0" indent="0" algn="l">
              <a:lnSpc>
                <a:spcPts val="2450"/>
              </a:lnSpc>
              <a:buNone/>
            </a:pPr>
            <a:r>
              <a:rPr lang="en-US" sz="2800" dirty="0">
                <a:solidFill>
                  <a:srgbClr val="3B3535"/>
                </a:solidFill>
                <a:latin typeface="Calibri" pitchFamily="34" charset="0"/>
                <a:ea typeface="Sora Semi Bold" pitchFamily="34" charset="-122"/>
                <a:cs typeface="Sora Semi Bold" pitchFamily="34" charset="-120"/>
              </a:rPr>
              <a:t>DAX Functions</a:t>
            </a:r>
            <a:endParaRPr lang="en-US" sz="2800" dirty="0"/>
          </a:p>
        </p:txBody>
      </p:sp>
      <p:sp>
        <p:nvSpPr>
          <p:cNvPr id="22" name="Text 16"/>
          <p:cNvSpPr/>
          <p:nvPr/>
        </p:nvSpPr>
        <p:spPr>
          <a:xfrm>
            <a:off x="7607141" y="5056227"/>
            <a:ext cx="6067782"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Advanced calculations and measures</a:t>
            </a:r>
            <a:endParaRPr lang="en-US" dirty="0"/>
          </a:p>
        </p:txBody>
      </p:sp>
      <p:sp>
        <p:nvSpPr>
          <p:cNvPr id="23" name="Shape 17"/>
          <p:cNvSpPr/>
          <p:nvPr/>
        </p:nvSpPr>
        <p:spPr>
          <a:xfrm>
            <a:off x="758309" y="5746194"/>
            <a:ext cx="6462117" cy="1881188"/>
          </a:xfrm>
          <a:prstGeom prst="roundRect">
            <a:avLst>
              <a:gd name="adj" fmla="val 4233"/>
            </a:avLst>
          </a:prstGeom>
          <a:solidFill>
            <a:schemeClr val="bg1"/>
          </a:solidFill>
          <a:ln w="7620">
            <a:solidFill>
              <a:srgbClr val="DFB8BC"/>
            </a:solidFill>
            <a:prstDash val="solid"/>
          </a:ln>
        </p:spPr>
        <p:txBody>
          <a:bodyPr/>
          <a:lstStyle/>
          <a:p>
            <a:endParaRPr lang="en-US"/>
          </a:p>
        </p:txBody>
      </p:sp>
      <p:sp>
        <p:nvSpPr>
          <p:cNvPr id="24" name="Shape 18"/>
          <p:cNvSpPr/>
          <p:nvPr/>
        </p:nvSpPr>
        <p:spPr>
          <a:xfrm>
            <a:off x="955477" y="5943362"/>
            <a:ext cx="568643" cy="568643"/>
          </a:xfrm>
          <a:prstGeom prst="roundRect">
            <a:avLst>
              <a:gd name="adj" fmla="val 16078780"/>
            </a:avLst>
          </a:prstGeom>
          <a:solidFill>
            <a:srgbClr val="DA1B2E"/>
          </a:solidFill>
          <a:ln/>
        </p:spPr>
        <p:txBody>
          <a:bodyPr/>
          <a:lstStyle/>
          <a:p>
            <a:endParaRPr lang="en-US"/>
          </a:p>
        </p:txBody>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1806" y="6099691"/>
            <a:ext cx="255865" cy="255865"/>
          </a:xfrm>
          <a:prstGeom prst="rect">
            <a:avLst/>
          </a:prstGeom>
        </p:spPr>
      </p:pic>
      <p:sp>
        <p:nvSpPr>
          <p:cNvPr id="26" name="Text 19"/>
          <p:cNvSpPr/>
          <p:nvPr/>
        </p:nvSpPr>
        <p:spPr>
          <a:xfrm>
            <a:off x="955477" y="6701552"/>
            <a:ext cx="2494359" cy="311706"/>
          </a:xfrm>
          <a:prstGeom prst="rect">
            <a:avLst/>
          </a:prstGeom>
          <a:noFill/>
          <a:ln/>
        </p:spPr>
        <p:txBody>
          <a:bodyPr wrap="none" lIns="0" tIns="0" rIns="0" bIns="0" rtlCol="0" anchor="t"/>
          <a:lstStyle/>
          <a:p>
            <a:pPr marL="0" indent="0" algn="l">
              <a:lnSpc>
                <a:spcPts val="2450"/>
              </a:lnSpc>
              <a:buNone/>
            </a:pPr>
            <a:r>
              <a:rPr lang="en-US" sz="2800" dirty="0">
                <a:solidFill>
                  <a:srgbClr val="3B3535"/>
                </a:solidFill>
                <a:latin typeface="Calibri" pitchFamily="34" charset="0"/>
                <a:ea typeface="Sora Semi Bold" pitchFamily="34" charset="-122"/>
                <a:cs typeface="Sora Semi Bold" pitchFamily="34" charset="-120"/>
              </a:rPr>
              <a:t>Visualizations</a:t>
            </a:r>
            <a:endParaRPr lang="en-US" sz="2800" dirty="0"/>
          </a:p>
        </p:txBody>
      </p:sp>
      <p:sp>
        <p:nvSpPr>
          <p:cNvPr id="27" name="Text 20"/>
          <p:cNvSpPr/>
          <p:nvPr/>
        </p:nvSpPr>
        <p:spPr>
          <a:xfrm>
            <a:off x="955477" y="7126962"/>
            <a:ext cx="6067782"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Interactive and compelling dashboards</a:t>
            </a:r>
            <a:endParaRPr lang="en-US" dirty="0"/>
          </a:p>
        </p:txBody>
      </p:sp>
      <p:sp>
        <p:nvSpPr>
          <p:cNvPr id="28" name="Shape 21"/>
          <p:cNvSpPr/>
          <p:nvPr/>
        </p:nvSpPr>
        <p:spPr>
          <a:xfrm>
            <a:off x="7409974" y="5746194"/>
            <a:ext cx="6462117" cy="1881188"/>
          </a:xfrm>
          <a:prstGeom prst="roundRect">
            <a:avLst>
              <a:gd name="adj" fmla="val 4233"/>
            </a:avLst>
          </a:prstGeom>
          <a:solidFill>
            <a:schemeClr val="bg1"/>
          </a:solidFill>
          <a:ln w="7620">
            <a:solidFill>
              <a:srgbClr val="DFB8BC"/>
            </a:solidFill>
            <a:prstDash val="solid"/>
          </a:ln>
        </p:spPr>
        <p:txBody>
          <a:bodyPr/>
          <a:lstStyle/>
          <a:p>
            <a:endParaRPr lang="en-US"/>
          </a:p>
        </p:txBody>
      </p:sp>
      <p:sp>
        <p:nvSpPr>
          <p:cNvPr id="29" name="Shape 22"/>
          <p:cNvSpPr/>
          <p:nvPr/>
        </p:nvSpPr>
        <p:spPr>
          <a:xfrm>
            <a:off x="7607141" y="5943362"/>
            <a:ext cx="568643" cy="568643"/>
          </a:xfrm>
          <a:prstGeom prst="roundRect">
            <a:avLst>
              <a:gd name="adj" fmla="val 16078780"/>
            </a:avLst>
          </a:prstGeom>
          <a:solidFill>
            <a:srgbClr val="DA1B2E"/>
          </a:solidFill>
          <a:ln/>
        </p:spPr>
        <p:txBody>
          <a:bodyPr/>
          <a:lstStyle/>
          <a:p>
            <a:endParaRPr lang="en-US"/>
          </a:p>
        </p:txBody>
      </p:sp>
      <p:pic>
        <p:nvPicPr>
          <p:cNvPr id="30"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3470" y="6099691"/>
            <a:ext cx="255865" cy="255865"/>
          </a:xfrm>
          <a:prstGeom prst="rect">
            <a:avLst/>
          </a:prstGeom>
        </p:spPr>
      </p:pic>
      <p:sp>
        <p:nvSpPr>
          <p:cNvPr id="31" name="Text 23"/>
          <p:cNvSpPr/>
          <p:nvPr/>
        </p:nvSpPr>
        <p:spPr>
          <a:xfrm>
            <a:off x="7607141" y="6701552"/>
            <a:ext cx="2494359" cy="311706"/>
          </a:xfrm>
          <a:prstGeom prst="rect">
            <a:avLst/>
          </a:prstGeom>
          <a:noFill/>
          <a:ln/>
        </p:spPr>
        <p:txBody>
          <a:bodyPr wrap="none" lIns="0" tIns="0" rIns="0" bIns="0" rtlCol="0" anchor="t"/>
          <a:lstStyle/>
          <a:p>
            <a:pPr marL="0" indent="0" algn="l">
              <a:lnSpc>
                <a:spcPts val="2450"/>
              </a:lnSpc>
              <a:buNone/>
            </a:pPr>
            <a:r>
              <a:rPr lang="en-US" sz="2800" dirty="0">
                <a:solidFill>
                  <a:srgbClr val="3B3535"/>
                </a:solidFill>
                <a:latin typeface="Calibri" pitchFamily="34" charset="0"/>
                <a:ea typeface="Sora Semi Bold" pitchFamily="34" charset="-122"/>
                <a:cs typeface="Sora Semi Bold" pitchFamily="34" charset="-120"/>
              </a:rPr>
              <a:t>Business Insights</a:t>
            </a:r>
            <a:endParaRPr lang="en-US" sz="2800" dirty="0"/>
          </a:p>
        </p:txBody>
      </p:sp>
      <p:sp>
        <p:nvSpPr>
          <p:cNvPr id="32" name="Text 24"/>
          <p:cNvSpPr/>
          <p:nvPr/>
        </p:nvSpPr>
        <p:spPr>
          <a:xfrm>
            <a:off x="7607141" y="7126962"/>
            <a:ext cx="6067782"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KPI analysis and strategic recommendations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D356EFB-1B23-4047-1116-8B77250F7AD0}"/>
              </a:ext>
            </a:extLst>
          </p:cNvPr>
          <p:cNvSpPr/>
          <p:nvPr/>
        </p:nvSpPr>
        <p:spPr>
          <a:xfrm>
            <a:off x="0" y="0"/>
            <a:ext cx="14673352"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rcRect l="2457" t="13854" r="-2457" b="-702"/>
          <a:stretch>
            <a:fillRect/>
          </a:stretch>
        </p:blipFill>
        <p:spPr>
          <a:xfrm>
            <a:off x="8863250" y="1"/>
            <a:ext cx="5999649" cy="8229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 0"/>
          <p:cNvSpPr/>
          <p:nvPr/>
        </p:nvSpPr>
        <p:spPr>
          <a:xfrm>
            <a:off x="630911" y="797774"/>
            <a:ext cx="4988838" cy="623530"/>
          </a:xfrm>
          <a:prstGeom prst="rect">
            <a:avLst/>
          </a:prstGeom>
          <a:noFill/>
          <a:ln/>
        </p:spPr>
        <p:txBody>
          <a:bodyPr wrap="none" lIns="0" tIns="0" rIns="0" bIns="0" rtlCol="0" anchor="t"/>
          <a:lstStyle/>
          <a:p>
            <a:pPr marL="0" indent="0" algn="l">
              <a:lnSpc>
                <a:spcPts val="4900"/>
              </a:lnSpc>
              <a:buNone/>
            </a:pPr>
            <a:r>
              <a:rPr lang="en-US" sz="6600" b="1" dirty="0">
                <a:solidFill>
                  <a:srgbClr val="1F1E1E"/>
                </a:solidFill>
                <a:latin typeface="Calibri"/>
                <a:ea typeface="Sora Semi Bold" pitchFamily="34" charset="-122"/>
                <a:cs typeface="Sora Semi Bold" pitchFamily="34" charset="-120"/>
              </a:rPr>
              <a:t>The </a:t>
            </a:r>
            <a:r>
              <a:rPr lang="en-US" sz="6600" b="1" dirty="0">
                <a:solidFill>
                  <a:srgbClr val="FF0000"/>
                </a:solidFill>
                <a:latin typeface="Calibri"/>
                <a:ea typeface="Sora Semi Bold" pitchFamily="34" charset="-122"/>
                <a:cs typeface="Sora Semi Bold" pitchFamily="34" charset="-120"/>
              </a:rPr>
              <a:t>Challenge</a:t>
            </a:r>
            <a:endParaRPr lang="en-US" sz="6600" b="1" dirty="0">
              <a:solidFill>
                <a:srgbClr val="FF0000"/>
              </a:solidFill>
              <a:latin typeface="+mj-lt"/>
            </a:endParaRPr>
          </a:p>
        </p:txBody>
      </p:sp>
      <p:sp>
        <p:nvSpPr>
          <p:cNvPr id="4" name="Text 1"/>
          <p:cNvSpPr/>
          <p:nvPr/>
        </p:nvSpPr>
        <p:spPr>
          <a:xfrm>
            <a:off x="681157" y="2057875"/>
            <a:ext cx="4671893" cy="1819513"/>
          </a:xfrm>
          <a:prstGeom prst="rect">
            <a:avLst/>
          </a:prstGeom>
          <a:noFill/>
          <a:ln/>
        </p:spPr>
        <p:txBody>
          <a:bodyPr wrap="square" lIns="0" tIns="0" rIns="0" bIns="0" rtlCol="0" anchor="t"/>
          <a:lstStyle/>
          <a:p>
            <a:pPr marL="285750" indent="-285750" algn="l">
              <a:lnSpc>
                <a:spcPts val="2350"/>
              </a:lnSpc>
              <a:buFont typeface="Wingdings" panose="05000000000000000000" pitchFamily="2" charset="2"/>
              <a:buChar char="q"/>
            </a:pPr>
            <a:r>
              <a:rPr lang="en-US" dirty="0">
                <a:solidFill>
                  <a:srgbClr val="3B3535"/>
                </a:solidFill>
                <a:latin typeface="Calibri" pitchFamily="34" charset="0"/>
                <a:ea typeface="Sora Light" pitchFamily="34" charset="-122"/>
                <a:cs typeface="Sora Light" pitchFamily="34" charset="-120"/>
              </a:rPr>
              <a:t>Analyze and visualize Zomato's restaurant and order data to uncover critical patterns in customer behaviour and business performance. The goal is to convert raw data into actionable business insights for strategic decision-making.</a:t>
            </a:r>
            <a:endParaRPr lang="en-US" dirty="0"/>
          </a:p>
        </p:txBody>
      </p:sp>
      <p:sp>
        <p:nvSpPr>
          <p:cNvPr id="5" name="Text 2"/>
          <p:cNvSpPr/>
          <p:nvPr/>
        </p:nvSpPr>
        <p:spPr>
          <a:xfrm>
            <a:off x="681157" y="4433529"/>
            <a:ext cx="2494359" cy="311706"/>
          </a:xfrm>
          <a:prstGeom prst="rect">
            <a:avLst/>
          </a:prstGeom>
          <a:noFill/>
          <a:ln/>
        </p:spPr>
        <p:txBody>
          <a:bodyPr wrap="none" lIns="0" tIns="0" rIns="0" bIns="0" rtlCol="0" anchor="t"/>
          <a:lstStyle/>
          <a:p>
            <a:pPr marL="0" indent="0" algn="l">
              <a:lnSpc>
                <a:spcPts val="2450"/>
              </a:lnSpc>
              <a:buNone/>
            </a:pPr>
            <a:r>
              <a:rPr lang="en-US" sz="4000" dirty="0">
                <a:solidFill>
                  <a:srgbClr val="1F1E1E"/>
                </a:solidFill>
                <a:latin typeface="Calibri"/>
                <a:ea typeface="Sora Semi Bold" pitchFamily="34" charset="-122"/>
                <a:cs typeface="Sora Semi Bold" panose="020B0604020202020204" charset="0"/>
              </a:rPr>
              <a:t>Key </a:t>
            </a:r>
            <a:r>
              <a:rPr lang="en-US" sz="4000" dirty="0">
                <a:solidFill>
                  <a:srgbClr val="FF0000"/>
                </a:solidFill>
                <a:latin typeface="Calibri"/>
                <a:ea typeface="Sora Semi Bold" pitchFamily="34" charset="-122"/>
                <a:cs typeface="Sora Semi Bold" panose="020B0604020202020204" charset="0"/>
              </a:rPr>
              <a:t>Focus</a:t>
            </a:r>
            <a:r>
              <a:rPr lang="en-US" sz="4000" dirty="0">
                <a:solidFill>
                  <a:srgbClr val="1F1E1E"/>
                </a:solidFill>
                <a:latin typeface="Calibri"/>
                <a:ea typeface="Sora Semi Bold" pitchFamily="34" charset="-122"/>
                <a:cs typeface="Sora Semi Bold" panose="020B0604020202020204" charset="0"/>
              </a:rPr>
              <a:t> Areas</a:t>
            </a:r>
            <a:endParaRPr lang="en-US" sz="4000" dirty="0">
              <a:cs typeface="Sora Semi Bold" panose="020B0604020202020204" charset="0"/>
            </a:endParaRPr>
          </a:p>
        </p:txBody>
      </p:sp>
      <p:sp>
        <p:nvSpPr>
          <p:cNvPr id="6" name="Text 3"/>
          <p:cNvSpPr/>
          <p:nvPr/>
        </p:nvSpPr>
        <p:spPr>
          <a:xfrm>
            <a:off x="758309" y="5064911"/>
            <a:ext cx="4861440" cy="606504"/>
          </a:xfrm>
          <a:prstGeom prst="rect">
            <a:avLst/>
          </a:prstGeom>
          <a:noFill/>
          <a:ln/>
        </p:spPr>
        <p:txBody>
          <a:bodyPr wrap="squar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Customer preferences and ordering patterns</a:t>
            </a:r>
            <a:endParaRPr lang="en-US" dirty="0"/>
          </a:p>
        </p:txBody>
      </p:sp>
      <p:sp>
        <p:nvSpPr>
          <p:cNvPr id="7" name="Text 4"/>
          <p:cNvSpPr/>
          <p:nvPr/>
        </p:nvSpPr>
        <p:spPr>
          <a:xfrm>
            <a:off x="758309" y="5506403"/>
            <a:ext cx="439138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Restaurant performance metrics</a:t>
            </a:r>
            <a:endParaRPr lang="en-US" dirty="0"/>
          </a:p>
        </p:txBody>
      </p:sp>
      <p:sp>
        <p:nvSpPr>
          <p:cNvPr id="8" name="Text 5"/>
          <p:cNvSpPr/>
          <p:nvPr/>
        </p:nvSpPr>
        <p:spPr>
          <a:xfrm>
            <a:off x="758309" y="5875973"/>
            <a:ext cx="439138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Pricing influence on order volume</a:t>
            </a:r>
            <a:endParaRPr lang="en-US" dirty="0"/>
          </a:p>
        </p:txBody>
      </p:sp>
      <p:sp>
        <p:nvSpPr>
          <p:cNvPr id="9" name="Text 6"/>
          <p:cNvSpPr/>
          <p:nvPr/>
        </p:nvSpPr>
        <p:spPr>
          <a:xfrm>
            <a:off x="758309" y="6245543"/>
            <a:ext cx="439138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Location-based ordering behaviour</a:t>
            </a:r>
            <a:endParaRPr lang="en-US" dirty="0"/>
          </a:p>
        </p:txBody>
      </p:sp>
      <p:sp>
        <p:nvSpPr>
          <p:cNvPr id="10" name="Text 7"/>
          <p:cNvSpPr/>
          <p:nvPr/>
        </p:nvSpPr>
        <p:spPr>
          <a:xfrm>
            <a:off x="758309" y="6615113"/>
            <a:ext cx="439138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Delivery efficiency optimization</a:t>
            </a:r>
            <a:endParaRPr lang="en-US" dirty="0"/>
          </a:p>
        </p:txBody>
      </p:sp>
      <p:sp>
        <p:nvSpPr>
          <p:cNvPr id="11" name="Text 8"/>
          <p:cNvSpPr/>
          <p:nvPr/>
        </p:nvSpPr>
        <p:spPr>
          <a:xfrm>
            <a:off x="5443265" y="2590979"/>
            <a:ext cx="2773442" cy="625554"/>
          </a:xfrm>
          <a:prstGeom prst="rect">
            <a:avLst/>
          </a:prstGeom>
          <a:noFill/>
          <a:ln/>
        </p:spPr>
        <p:txBody>
          <a:bodyPr wrap="none" lIns="0" tIns="0" rIns="0" bIns="0" rtlCol="0" anchor="t"/>
          <a:lstStyle/>
          <a:p>
            <a:pPr marL="0" indent="0" algn="ctr">
              <a:lnSpc>
                <a:spcPts val="4900"/>
              </a:lnSpc>
              <a:buNone/>
            </a:pPr>
            <a:r>
              <a:rPr lang="en-US" sz="5400" b="1" dirty="0">
                <a:latin typeface="Calibri" pitchFamily="34" charset="0"/>
                <a:ea typeface="Sora Semi Bold" pitchFamily="34" charset="-122"/>
                <a:cs typeface="Sora Semi Bold" pitchFamily="34" charset="-120"/>
              </a:rPr>
              <a:t>5</a:t>
            </a:r>
            <a:endParaRPr lang="en-US" sz="5400" b="1" dirty="0"/>
          </a:p>
        </p:txBody>
      </p:sp>
      <p:sp>
        <p:nvSpPr>
          <p:cNvPr id="12" name="Text 9"/>
          <p:cNvSpPr/>
          <p:nvPr/>
        </p:nvSpPr>
        <p:spPr>
          <a:xfrm>
            <a:off x="5683091" y="3323153"/>
            <a:ext cx="2646759" cy="311706"/>
          </a:xfrm>
          <a:prstGeom prst="rect">
            <a:avLst/>
          </a:prstGeom>
          <a:noFill/>
          <a:ln/>
        </p:spPr>
        <p:txBody>
          <a:bodyPr wrap="none" lIns="0" tIns="0" rIns="0" bIns="0" rtlCol="0" anchor="t"/>
          <a:lstStyle/>
          <a:p>
            <a:pPr marL="0" indent="0" algn="ctr">
              <a:lnSpc>
                <a:spcPts val="2450"/>
              </a:lnSpc>
              <a:buNone/>
            </a:pPr>
            <a:r>
              <a:rPr lang="en-US" sz="1950" b="1" dirty="0">
                <a:solidFill>
                  <a:srgbClr val="FF0000"/>
                </a:solidFill>
                <a:latin typeface="Calibri" pitchFamily="34" charset="0"/>
                <a:ea typeface="Sora Semi Bold" pitchFamily="34" charset="-122"/>
                <a:cs typeface="Sora Semi Bold" pitchFamily="34" charset="-120"/>
              </a:rPr>
              <a:t>Analysis Dimensions</a:t>
            </a:r>
            <a:endParaRPr lang="en-US" sz="1950" b="1" dirty="0">
              <a:solidFill>
                <a:srgbClr val="FF0000"/>
              </a:solidFill>
            </a:endParaRPr>
          </a:p>
        </p:txBody>
      </p:sp>
      <p:sp>
        <p:nvSpPr>
          <p:cNvPr id="13" name="Shape 10"/>
          <p:cNvSpPr/>
          <p:nvPr/>
        </p:nvSpPr>
        <p:spPr>
          <a:xfrm>
            <a:off x="5619750" y="3848100"/>
            <a:ext cx="2773442" cy="1412081"/>
          </a:xfrm>
          <a:prstGeom prst="roundRect">
            <a:avLst>
              <a:gd name="adj" fmla="val 5639"/>
            </a:avLst>
          </a:prstGeom>
          <a:solidFill>
            <a:srgbClr val="F7BBC1"/>
          </a:solidFill>
          <a:ln/>
        </p:spPr>
        <p:txBody>
          <a:bodyPr/>
          <a:lstStyle/>
          <a:p>
            <a:endParaRPr lang="en-US"/>
          </a:p>
        </p:txBody>
      </p:sp>
      <p:pic>
        <p:nvPicPr>
          <p:cNvPr id="14" name="Image 1" descr="preencoded.png"/>
          <p:cNvPicPr>
            <a:picLocks noChangeAspect="1"/>
          </p:cNvPicPr>
          <p:nvPr/>
        </p:nvPicPr>
        <p:blipFill>
          <a:blip r:embed="rId4"/>
          <a:stretch>
            <a:fillRect/>
          </a:stretch>
        </p:blipFill>
        <p:spPr>
          <a:xfrm>
            <a:off x="5809298" y="4132540"/>
            <a:ext cx="236934" cy="189548"/>
          </a:xfrm>
          <a:prstGeom prst="rect">
            <a:avLst/>
          </a:prstGeom>
        </p:spPr>
      </p:pic>
      <p:sp>
        <p:nvSpPr>
          <p:cNvPr id="15" name="Text 11"/>
          <p:cNvSpPr/>
          <p:nvPr/>
        </p:nvSpPr>
        <p:spPr>
          <a:xfrm>
            <a:off x="6235779" y="4085034"/>
            <a:ext cx="1967865" cy="909757"/>
          </a:xfrm>
          <a:prstGeom prst="rect">
            <a:avLst/>
          </a:prstGeom>
          <a:noFill/>
          <a:ln/>
        </p:spPr>
        <p:txBody>
          <a:bodyPr wrap="square" lIns="0" tIns="0" rIns="0" bIns="0" rtlCol="0" anchor="t"/>
          <a:lstStyle/>
          <a:p>
            <a:pPr marL="0" indent="0" algn="l">
              <a:lnSpc>
                <a:spcPts val="2350"/>
              </a:lnSpc>
              <a:buNone/>
            </a:pPr>
            <a:r>
              <a:rPr lang="en-US" sz="2000" b="1" dirty="0">
                <a:solidFill>
                  <a:srgbClr val="000000"/>
                </a:solidFill>
                <a:latin typeface="Calibri" pitchFamily="34" charset="0"/>
                <a:ea typeface="Sora Light" pitchFamily="34" charset="-122"/>
                <a:cs typeface="Sora Light" pitchFamily="34" charset="-120"/>
              </a:rPr>
              <a:t>Domain:</a:t>
            </a:r>
            <a:r>
              <a:rPr lang="en-US" sz="2000" dirty="0">
                <a:solidFill>
                  <a:srgbClr val="000000"/>
                </a:solidFill>
                <a:latin typeface="Calibri" pitchFamily="34" charset="0"/>
                <a:ea typeface="Sora Light" pitchFamily="34" charset="-122"/>
                <a:cs typeface="Sora Light" pitchFamily="34" charset="-120"/>
              </a:rPr>
              <a:t> Food &amp; Beverage, Business Analytics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707649"/>
            <a:ext cx="5015270" cy="623530"/>
          </a:xfrm>
          <a:prstGeom prst="rect">
            <a:avLst/>
          </a:prstGeom>
          <a:noFill/>
          <a:ln/>
        </p:spPr>
        <p:txBody>
          <a:bodyPr wrap="none" lIns="0" tIns="0" rIns="0" bIns="0" rtlCol="0" anchor="t"/>
          <a:lstStyle/>
          <a:p>
            <a:pPr marL="0" indent="0" algn="l">
              <a:lnSpc>
                <a:spcPts val="4900"/>
              </a:lnSpc>
              <a:buNone/>
            </a:pPr>
            <a:r>
              <a:rPr lang="en-US" sz="4800" b="1" dirty="0">
                <a:solidFill>
                  <a:srgbClr val="1F1E1E"/>
                </a:solidFill>
                <a:latin typeface="Calibri"/>
                <a:ea typeface="Sora Semi Bold" pitchFamily="34" charset="-122"/>
                <a:cs typeface="Sora Semi Bold" pitchFamily="34" charset="-120"/>
              </a:rPr>
              <a:t>Business </a:t>
            </a:r>
            <a:r>
              <a:rPr lang="en-US" sz="4800" b="1" dirty="0">
                <a:solidFill>
                  <a:srgbClr val="FF0000"/>
                </a:solidFill>
                <a:latin typeface="Calibri"/>
                <a:ea typeface="Sora Semi Bold" pitchFamily="34" charset="-122"/>
                <a:cs typeface="Sora Semi Bold" pitchFamily="34" charset="-120"/>
              </a:rPr>
              <a:t>Use</a:t>
            </a:r>
            <a:r>
              <a:rPr lang="en-US" sz="4800" b="1" dirty="0">
                <a:solidFill>
                  <a:srgbClr val="1F1E1E"/>
                </a:solidFill>
                <a:latin typeface="Calibri"/>
                <a:ea typeface="Sora Semi Bold" pitchFamily="34" charset="-122"/>
                <a:cs typeface="Sora Semi Bold" pitchFamily="34" charset="-120"/>
              </a:rPr>
              <a:t> Cases</a:t>
            </a:r>
            <a:endParaRPr lang="en-US" sz="4800" b="1"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309" y="2628186"/>
            <a:ext cx="568643" cy="568643"/>
          </a:xfrm>
          <a:prstGeom prst="rect">
            <a:avLst/>
          </a:prstGeom>
        </p:spPr>
      </p:pic>
      <p:sp>
        <p:nvSpPr>
          <p:cNvPr id="4" name="Text 1"/>
          <p:cNvSpPr/>
          <p:nvPr/>
        </p:nvSpPr>
        <p:spPr>
          <a:xfrm>
            <a:off x="1563886" y="2788087"/>
            <a:ext cx="2494359" cy="311706"/>
          </a:xfrm>
          <a:prstGeom prst="rect">
            <a:avLst/>
          </a:prstGeom>
          <a:noFill/>
          <a:ln/>
        </p:spPr>
        <p:txBody>
          <a:bodyPr wrap="none" lIns="0" tIns="0" rIns="0" bIns="0" rtlCol="0" anchor="t"/>
          <a:lstStyle/>
          <a:p>
            <a:pPr marL="0" indent="0" algn="l">
              <a:lnSpc>
                <a:spcPts val="2450"/>
              </a:lnSpc>
              <a:buNone/>
            </a:pPr>
            <a:r>
              <a:rPr lang="en-US" sz="2800" b="1" dirty="0">
                <a:solidFill>
                  <a:srgbClr val="3B3535"/>
                </a:solidFill>
                <a:latin typeface="Calibri" pitchFamily="34" charset="0"/>
                <a:ea typeface="Sora Semi Bold" pitchFamily="34" charset="-122"/>
                <a:cs typeface="Sora Semi Bold" pitchFamily="34" charset="-120"/>
              </a:rPr>
              <a:t>Top </a:t>
            </a:r>
            <a:r>
              <a:rPr lang="en-US" sz="2800" b="1" dirty="0">
                <a:solidFill>
                  <a:srgbClr val="FF0000"/>
                </a:solidFill>
                <a:latin typeface="Calibri" pitchFamily="34" charset="0"/>
                <a:ea typeface="Sora Semi Bold" pitchFamily="34" charset="-122"/>
                <a:cs typeface="Sora Semi Bold" pitchFamily="34" charset="-120"/>
              </a:rPr>
              <a:t>Performers</a:t>
            </a:r>
            <a:endParaRPr lang="en-US" sz="2800" b="1" dirty="0">
              <a:solidFill>
                <a:srgbClr val="FF0000"/>
              </a:solidFill>
            </a:endParaRPr>
          </a:p>
        </p:txBody>
      </p:sp>
      <p:sp>
        <p:nvSpPr>
          <p:cNvPr id="5" name="Text 2"/>
          <p:cNvSpPr/>
          <p:nvPr/>
        </p:nvSpPr>
        <p:spPr>
          <a:xfrm>
            <a:off x="1563886" y="3213497"/>
            <a:ext cx="3407688" cy="1213009"/>
          </a:xfrm>
          <a:prstGeom prst="rect">
            <a:avLst/>
          </a:prstGeom>
          <a:noFill/>
          <a:ln/>
        </p:spPr>
        <p:txBody>
          <a:bodyPr wrap="squar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Identify high-performing restaurants and understand the factors driving their success for replication across the network.</a:t>
            </a:r>
            <a:endParaRPr lang="en-US"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8508" y="2628186"/>
            <a:ext cx="568643" cy="568643"/>
          </a:xfrm>
          <a:prstGeom prst="rect">
            <a:avLst/>
          </a:prstGeom>
        </p:spPr>
      </p:pic>
      <p:sp>
        <p:nvSpPr>
          <p:cNvPr id="7" name="Text 3"/>
          <p:cNvSpPr/>
          <p:nvPr/>
        </p:nvSpPr>
        <p:spPr>
          <a:xfrm>
            <a:off x="6014085" y="2788087"/>
            <a:ext cx="2494359" cy="311706"/>
          </a:xfrm>
          <a:prstGeom prst="rect">
            <a:avLst/>
          </a:prstGeom>
          <a:noFill/>
          <a:ln/>
        </p:spPr>
        <p:txBody>
          <a:bodyPr wrap="none" lIns="0" tIns="0" rIns="0" bIns="0" rtlCol="0" anchor="t"/>
          <a:lstStyle/>
          <a:p>
            <a:pPr marL="0" indent="0" algn="l">
              <a:lnSpc>
                <a:spcPts val="2450"/>
              </a:lnSpc>
              <a:buNone/>
            </a:pPr>
            <a:r>
              <a:rPr lang="en-US" sz="2800" b="1" dirty="0">
                <a:solidFill>
                  <a:srgbClr val="3B3535"/>
                </a:solidFill>
                <a:latin typeface="Calibri" pitchFamily="34" charset="0"/>
                <a:ea typeface="Sora Semi Bold" pitchFamily="34" charset="-122"/>
                <a:cs typeface="Sora Semi Bold" pitchFamily="34" charset="-120"/>
              </a:rPr>
              <a:t>Price </a:t>
            </a:r>
            <a:r>
              <a:rPr lang="en-US" sz="2800" b="1" dirty="0">
                <a:solidFill>
                  <a:srgbClr val="FF0000"/>
                </a:solidFill>
                <a:latin typeface="Calibri" pitchFamily="34" charset="0"/>
                <a:ea typeface="Sora Semi Bold" pitchFamily="34" charset="-122"/>
                <a:cs typeface="Sora Semi Bold" pitchFamily="34" charset="-120"/>
              </a:rPr>
              <a:t>Analysis</a:t>
            </a:r>
            <a:endParaRPr lang="en-US" sz="2800" b="1" dirty="0">
              <a:solidFill>
                <a:srgbClr val="FF0000"/>
              </a:solidFill>
            </a:endParaRPr>
          </a:p>
        </p:txBody>
      </p:sp>
      <p:sp>
        <p:nvSpPr>
          <p:cNvPr id="8" name="Text 4"/>
          <p:cNvSpPr/>
          <p:nvPr/>
        </p:nvSpPr>
        <p:spPr>
          <a:xfrm>
            <a:off x="6014085" y="3213497"/>
            <a:ext cx="3407688" cy="1213009"/>
          </a:xfrm>
          <a:prstGeom prst="rect">
            <a:avLst/>
          </a:prstGeom>
          <a:noFill/>
          <a:ln/>
        </p:spPr>
        <p:txBody>
          <a:bodyPr wrap="squar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Analyze the relationship between pricing strategies and order volumes to optimize revenue generation.</a:t>
            </a:r>
            <a:endParaRPr lang="en-US"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8707" y="2628186"/>
            <a:ext cx="568643" cy="568643"/>
          </a:xfrm>
          <a:prstGeom prst="rect">
            <a:avLst/>
          </a:prstGeom>
        </p:spPr>
      </p:pic>
      <p:sp>
        <p:nvSpPr>
          <p:cNvPr id="10" name="Text 5"/>
          <p:cNvSpPr/>
          <p:nvPr/>
        </p:nvSpPr>
        <p:spPr>
          <a:xfrm>
            <a:off x="10464284" y="2788087"/>
            <a:ext cx="2707838" cy="311706"/>
          </a:xfrm>
          <a:prstGeom prst="rect">
            <a:avLst/>
          </a:prstGeom>
          <a:noFill/>
          <a:ln/>
        </p:spPr>
        <p:txBody>
          <a:bodyPr wrap="none" lIns="0" tIns="0" rIns="0" bIns="0" rtlCol="0" anchor="t"/>
          <a:lstStyle/>
          <a:p>
            <a:pPr marL="0" indent="0" algn="l">
              <a:lnSpc>
                <a:spcPts val="2450"/>
              </a:lnSpc>
              <a:buNone/>
            </a:pPr>
            <a:r>
              <a:rPr lang="en-US" sz="2800" b="1" dirty="0">
                <a:solidFill>
                  <a:srgbClr val="3B3535"/>
                </a:solidFill>
                <a:latin typeface="Calibri" pitchFamily="34" charset="0"/>
                <a:ea typeface="Sora Semi Bold" pitchFamily="34" charset="-122"/>
                <a:cs typeface="Sora Semi Bold" pitchFamily="34" charset="-120"/>
              </a:rPr>
              <a:t>Location </a:t>
            </a:r>
            <a:r>
              <a:rPr lang="en-US" sz="2800" b="1" dirty="0">
                <a:solidFill>
                  <a:srgbClr val="FF0000"/>
                </a:solidFill>
                <a:latin typeface="Calibri" pitchFamily="34" charset="0"/>
                <a:ea typeface="Sora Semi Bold" pitchFamily="34" charset="-122"/>
                <a:cs typeface="Sora Semi Bold" pitchFamily="34" charset="-120"/>
              </a:rPr>
              <a:t>Intelligence</a:t>
            </a:r>
            <a:endParaRPr lang="en-US" sz="2800" b="1" dirty="0">
              <a:solidFill>
                <a:srgbClr val="FF0000"/>
              </a:solidFill>
            </a:endParaRPr>
          </a:p>
        </p:txBody>
      </p:sp>
      <p:sp>
        <p:nvSpPr>
          <p:cNvPr id="11" name="Text 6"/>
          <p:cNvSpPr/>
          <p:nvPr/>
        </p:nvSpPr>
        <p:spPr>
          <a:xfrm>
            <a:off x="10464284" y="3213497"/>
            <a:ext cx="3407807" cy="1213009"/>
          </a:xfrm>
          <a:prstGeom prst="rect">
            <a:avLst/>
          </a:prstGeom>
          <a:noFill/>
          <a:ln/>
        </p:spPr>
        <p:txBody>
          <a:bodyPr wrap="squar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Understand city- and area-wise customer demand patterns to guide expansion and resource allocation.</a:t>
            </a:r>
            <a:endParaRPr lang="en-US"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309" y="4805601"/>
            <a:ext cx="568643" cy="568643"/>
          </a:xfrm>
          <a:prstGeom prst="rect">
            <a:avLst/>
          </a:prstGeom>
        </p:spPr>
      </p:pic>
      <p:sp>
        <p:nvSpPr>
          <p:cNvPr id="13" name="Text 7"/>
          <p:cNvSpPr/>
          <p:nvPr/>
        </p:nvSpPr>
        <p:spPr>
          <a:xfrm>
            <a:off x="1563886" y="4965502"/>
            <a:ext cx="2799874" cy="311706"/>
          </a:xfrm>
          <a:prstGeom prst="rect">
            <a:avLst/>
          </a:prstGeom>
          <a:noFill/>
          <a:ln/>
        </p:spPr>
        <p:txBody>
          <a:bodyPr wrap="none" lIns="0" tIns="0" rIns="0" bIns="0" rtlCol="0" anchor="t"/>
          <a:lstStyle/>
          <a:p>
            <a:pPr marL="0" indent="0" algn="l">
              <a:lnSpc>
                <a:spcPts val="2450"/>
              </a:lnSpc>
              <a:buNone/>
            </a:pPr>
            <a:r>
              <a:rPr lang="en-US" sz="2800" b="1" dirty="0">
                <a:solidFill>
                  <a:srgbClr val="3B3535"/>
                </a:solidFill>
                <a:latin typeface="Calibri" pitchFamily="34" charset="0"/>
                <a:ea typeface="Sora Semi Bold" pitchFamily="34" charset="-122"/>
                <a:cs typeface="Sora Semi Bold" pitchFamily="34" charset="-120"/>
              </a:rPr>
              <a:t>Delivery </a:t>
            </a:r>
            <a:r>
              <a:rPr lang="en-US" sz="2800" b="1" dirty="0">
                <a:solidFill>
                  <a:srgbClr val="FF0000"/>
                </a:solidFill>
                <a:latin typeface="Calibri" pitchFamily="34" charset="0"/>
                <a:ea typeface="Sora Semi Bold" pitchFamily="34" charset="-122"/>
                <a:cs typeface="Sora Semi Bold" pitchFamily="34" charset="-120"/>
              </a:rPr>
              <a:t>Optimization</a:t>
            </a:r>
            <a:endParaRPr lang="en-US" sz="2800" b="1" dirty="0">
              <a:solidFill>
                <a:srgbClr val="FF0000"/>
              </a:solidFill>
            </a:endParaRPr>
          </a:p>
        </p:txBody>
      </p:sp>
      <p:sp>
        <p:nvSpPr>
          <p:cNvPr id="14" name="Text 8"/>
          <p:cNvSpPr/>
          <p:nvPr/>
        </p:nvSpPr>
        <p:spPr>
          <a:xfrm>
            <a:off x="1563886" y="5390912"/>
            <a:ext cx="3407688" cy="1213009"/>
          </a:xfrm>
          <a:prstGeom prst="rect">
            <a:avLst/>
          </a:prstGeom>
          <a:noFill/>
          <a:ln/>
        </p:spPr>
        <p:txBody>
          <a:bodyPr wrap="squar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Evaluate delivery performance metrics to enhance customer satisfaction and operational efficiency.</a:t>
            </a:r>
            <a:endParaRPr lang="en-US"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8508" y="4805601"/>
            <a:ext cx="568643" cy="568643"/>
          </a:xfrm>
          <a:prstGeom prst="rect">
            <a:avLst/>
          </a:prstGeom>
        </p:spPr>
      </p:pic>
      <p:sp>
        <p:nvSpPr>
          <p:cNvPr id="16" name="Text 9"/>
          <p:cNvSpPr/>
          <p:nvPr/>
        </p:nvSpPr>
        <p:spPr>
          <a:xfrm>
            <a:off x="6014085" y="4965502"/>
            <a:ext cx="2676168" cy="311706"/>
          </a:xfrm>
          <a:prstGeom prst="rect">
            <a:avLst/>
          </a:prstGeom>
          <a:noFill/>
          <a:ln/>
        </p:spPr>
        <p:txBody>
          <a:bodyPr wrap="none" lIns="0" tIns="0" rIns="0" bIns="0" rtlCol="0" anchor="t"/>
          <a:lstStyle/>
          <a:p>
            <a:pPr marL="0" indent="0" algn="l">
              <a:lnSpc>
                <a:spcPts val="2450"/>
              </a:lnSpc>
              <a:buNone/>
            </a:pPr>
            <a:r>
              <a:rPr lang="en-US" sz="2800" b="1" dirty="0">
                <a:solidFill>
                  <a:srgbClr val="3B3535"/>
                </a:solidFill>
                <a:latin typeface="Calibri" pitchFamily="34" charset="0"/>
                <a:ea typeface="Sora Semi Bold" pitchFamily="34" charset="-122"/>
                <a:cs typeface="Sora Semi Bold" pitchFamily="34" charset="-120"/>
              </a:rPr>
              <a:t>Revenue </a:t>
            </a:r>
            <a:r>
              <a:rPr lang="en-US" sz="2800" b="1" dirty="0">
                <a:solidFill>
                  <a:srgbClr val="FF0000"/>
                </a:solidFill>
                <a:latin typeface="Calibri" pitchFamily="34" charset="0"/>
                <a:ea typeface="Sora Semi Bold" pitchFamily="34" charset="-122"/>
                <a:cs typeface="Sora Semi Bold" pitchFamily="34" charset="-120"/>
              </a:rPr>
              <a:t>Forecasting</a:t>
            </a:r>
            <a:endParaRPr lang="en-US" sz="2800" b="1" dirty="0">
              <a:solidFill>
                <a:srgbClr val="FF0000"/>
              </a:solidFill>
            </a:endParaRPr>
          </a:p>
        </p:txBody>
      </p:sp>
      <p:sp>
        <p:nvSpPr>
          <p:cNvPr id="17" name="Text 10"/>
          <p:cNvSpPr/>
          <p:nvPr/>
        </p:nvSpPr>
        <p:spPr>
          <a:xfrm>
            <a:off x="6014085" y="5390912"/>
            <a:ext cx="3407688" cy="909757"/>
          </a:xfrm>
          <a:prstGeom prst="rect">
            <a:avLst/>
          </a:prstGeom>
          <a:noFill/>
          <a:ln/>
        </p:spPr>
        <p:txBody>
          <a:bodyPr wrap="squar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Evaluate revenue trends over time to support accurate forecasting and strategic planning initiatives.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6308" y="1100317"/>
            <a:ext cx="4988838" cy="623530"/>
          </a:xfrm>
          <a:prstGeom prst="rect">
            <a:avLst/>
          </a:prstGeom>
          <a:noFill/>
          <a:ln/>
        </p:spPr>
        <p:txBody>
          <a:bodyPr wrap="none" lIns="0" tIns="0" rIns="0" bIns="0" rtlCol="0" anchor="t"/>
          <a:lstStyle/>
          <a:p>
            <a:pPr marL="0" indent="0" algn="l">
              <a:lnSpc>
                <a:spcPts val="4900"/>
              </a:lnSpc>
              <a:buNone/>
            </a:pPr>
            <a:r>
              <a:rPr lang="en-US" sz="4400" b="1" dirty="0">
                <a:solidFill>
                  <a:srgbClr val="1F1E1E"/>
                </a:solidFill>
                <a:latin typeface="Calibri" pitchFamily="34" charset="0"/>
                <a:ea typeface="Sora Semi Bold" pitchFamily="34" charset="-122"/>
                <a:cs typeface="Sora Semi Bold" pitchFamily="34" charset="-120"/>
              </a:rPr>
              <a:t>Project </a:t>
            </a:r>
            <a:r>
              <a:rPr lang="en-US" sz="4400" b="1" dirty="0">
                <a:solidFill>
                  <a:srgbClr val="FF0000"/>
                </a:solidFill>
                <a:latin typeface="Calibri" pitchFamily="34" charset="0"/>
                <a:ea typeface="Sora Semi Bold" pitchFamily="34" charset="-122"/>
                <a:cs typeface="Sora Semi Bold" pitchFamily="34" charset="-120"/>
              </a:rPr>
              <a:t>Approach</a:t>
            </a:r>
            <a:endParaRPr lang="en-US" sz="4400" b="1" dirty="0">
              <a:solidFill>
                <a:srgbClr val="FF0000"/>
              </a:solidFill>
            </a:endParaRPr>
          </a:p>
        </p:txBody>
      </p:sp>
      <p:sp>
        <p:nvSpPr>
          <p:cNvPr id="4" name="Text 1"/>
          <p:cNvSpPr/>
          <p:nvPr/>
        </p:nvSpPr>
        <p:spPr>
          <a:xfrm>
            <a:off x="6246308" y="2157086"/>
            <a:ext cx="8593098" cy="606504"/>
          </a:xfrm>
          <a:prstGeom prst="rect">
            <a:avLst/>
          </a:prstGeom>
          <a:noFill/>
          <a:ln/>
        </p:spPr>
        <p:txBody>
          <a:bodyPr wrap="square" lIns="0" tIns="0" rIns="0" bIns="0" rtlCol="0" anchor="t"/>
          <a:lstStyle/>
          <a:p>
            <a:pPr marL="0" indent="0" algn="l">
              <a:lnSpc>
                <a:spcPts val="2350"/>
              </a:lnSpc>
              <a:buNone/>
            </a:pPr>
            <a:r>
              <a:rPr lang="en-US" sz="2000" dirty="0">
                <a:solidFill>
                  <a:srgbClr val="3B3535"/>
                </a:solidFill>
                <a:latin typeface="Calibri" pitchFamily="34" charset="0"/>
                <a:ea typeface="Sora Light" pitchFamily="34" charset="-122"/>
                <a:cs typeface="Sora Light" pitchFamily="34" charset="-120"/>
              </a:rPr>
              <a:t>A systematic three-stage process to transform raw data into business intelligence</a:t>
            </a:r>
            <a:endParaRPr lang="en-US" sz="2000" dirty="0"/>
          </a:p>
        </p:txBody>
      </p:sp>
      <p:pic>
        <p:nvPicPr>
          <p:cNvPr id="5" name="Image 1" descr="preencoded.png"/>
          <p:cNvPicPr>
            <a:picLocks noChangeAspect="1"/>
          </p:cNvPicPr>
          <p:nvPr/>
        </p:nvPicPr>
        <p:blipFill>
          <a:blip r:embed="rId4"/>
          <a:stretch>
            <a:fillRect/>
          </a:stretch>
        </p:blipFill>
        <p:spPr>
          <a:xfrm>
            <a:off x="6244709" y="3272433"/>
            <a:ext cx="947857" cy="1137404"/>
          </a:xfrm>
          <a:prstGeom prst="rect">
            <a:avLst/>
          </a:prstGeom>
        </p:spPr>
      </p:pic>
      <p:sp>
        <p:nvSpPr>
          <p:cNvPr id="6" name="Text 2"/>
          <p:cNvSpPr/>
          <p:nvPr/>
        </p:nvSpPr>
        <p:spPr>
          <a:xfrm>
            <a:off x="7382113" y="3461980"/>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B3535"/>
                </a:solidFill>
                <a:latin typeface="Calibri" pitchFamily="34" charset="0"/>
                <a:ea typeface="Sora Semi Bold" pitchFamily="34" charset="-122"/>
                <a:cs typeface="Sora Semi Bold" pitchFamily="34" charset="-120"/>
              </a:rPr>
              <a:t>SQL Data Import</a:t>
            </a:r>
            <a:endParaRPr lang="en-US" sz="1950" b="1" dirty="0"/>
          </a:p>
        </p:txBody>
      </p:sp>
      <p:sp>
        <p:nvSpPr>
          <p:cNvPr id="7" name="Text 3"/>
          <p:cNvSpPr/>
          <p:nvPr/>
        </p:nvSpPr>
        <p:spPr>
          <a:xfrm>
            <a:off x="7382113" y="3887391"/>
            <a:ext cx="6489978" cy="303252"/>
          </a:xfrm>
          <a:prstGeom prst="rect">
            <a:avLst/>
          </a:prstGeom>
          <a:noFill/>
          <a:ln/>
        </p:spPr>
        <p:txBody>
          <a:bodyPr wrap="none" lIns="0" tIns="0" rIns="0" bIns="0" rtlCol="0" anchor="t"/>
          <a:lstStyle/>
          <a:p>
            <a:pPr marL="0" indent="0" algn="l">
              <a:lnSpc>
                <a:spcPts val="2350"/>
              </a:lnSpc>
              <a:buNone/>
            </a:pPr>
            <a:r>
              <a:rPr lang="en-US" sz="2000" dirty="0">
                <a:solidFill>
                  <a:srgbClr val="3B3535"/>
                </a:solidFill>
                <a:latin typeface="Calibri" pitchFamily="34" charset="0"/>
                <a:ea typeface="Sora Light" pitchFamily="34" charset="-122"/>
                <a:cs typeface="Sora Light" pitchFamily="34" charset="-120"/>
              </a:rPr>
              <a:t>Cleaning and transformation of raw datasets</a:t>
            </a:r>
            <a:endParaRPr lang="en-US" sz="2000" dirty="0"/>
          </a:p>
        </p:txBody>
      </p:sp>
      <p:pic>
        <p:nvPicPr>
          <p:cNvPr id="8" name="Image 2" descr="preencoded.png"/>
          <p:cNvPicPr>
            <a:picLocks noChangeAspect="1"/>
          </p:cNvPicPr>
          <p:nvPr/>
        </p:nvPicPr>
        <p:blipFill>
          <a:blip r:embed="rId5"/>
          <a:stretch>
            <a:fillRect/>
          </a:stretch>
        </p:blipFill>
        <p:spPr>
          <a:xfrm>
            <a:off x="6244709" y="4409837"/>
            <a:ext cx="947857" cy="1137404"/>
          </a:xfrm>
          <a:prstGeom prst="rect">
            <a:avLst/>
          </a:prstGeom>
        </p:spPr>
      </p:pic>
      <p:sp>
        <p:nvSpPr>
          <p:cNvPr id="9" name="Text 4"/>
          <p:cNvSpPr/>
          <p:nvPr/>
        </p:nvSpPr>
        <p:spPr>
          <a:xfrm>
            <a:off x="7382113" y="4599384"/>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B3535"/>
                </a:solidFill>
                <a:latin typeface="Calibri" pitchFamily="34" charset="0"/>
                <a:ea typeface="Sora Semi Bold" pitchFamily="34" charset="-122"/>
                <a:cs typeface="Sora Semi Bold" pitchFamily="34" charset="-120"/>
              </a:rPr>
              <a:t>Power BI Modelling</a:t>
            </a:r>
            <a:endParaRPr lang="en-US" sz="1950" b="1" dirty="0"/>
          </a:p>
        </p:txBody>
      </p:sp>
      <p:sp>
        <p:nvSpPr>
          <p:cNvPr id="10" name="Text 5"/>
          <p:cNvSpPr/>
          <p:nvPr/>
        </p:nvSpPr>
        <p:spPr>
          <a:xfrm>
            <a:off x="7382113" y="5024795"/>
            <a:ext cx="6489978" cy="303252"/>
          </a:xfrm>
          <a:prstGeom prst="rect">
            <a:avLst/>
          </a:prstGeom>
          <a:noFill/>
          <a:ln/>
        </p:spPr>
        <p:txBody>
          <a:bodyPr wrap="none" lIns="0" tIns="0" rIns="0" bIns="0" rtlCol="0" anchor="t"/>
          <a:lstStyle/>
          <a:p>
            <a:pPr marL="0" indent="0" algn="l">
              <a:lnSpc>
                <a:spcPts val="2350"/>
              </a:lnSpc>
              <a:buNone/>
            </a:pPr>
            <a:r>
              <a:rPr lang="en-US" sz="2000" dirty="0">
                <a:solidFill>
                  <a:srgbClr val="3B3535"/>
                </a:solidFill>
                <a:latin typeface="Calibri" pitchFamily="34" charset="0"/>
                <a:ea typeface="Sora Light" pitchFamily="34" charset="-122"/>
                <a:cs typeface="Sora Light" pitchFamily="34" charset="-120"/>
              </a:rPr>
              <a:t>Data relationships and DAX calculations</a:t>
            </a:r>
            <a:endParaRPr lang="en-US" sz="2000" dirty="0"/>
          </a:p>
        </p:txBody>
      </p:sp>
      <p:pic>
        <p:nvPicPr>
          <p:cNvPr id="11" name="Image 3" descr="preencoded.png"/>
          <p:cNvPicPr>
            <a:picLocks noChangeAspect="1"/>
          </p:cNvPicPr>
          <p:nvPr/>
        </p:nvPicPr>
        <p:blipFill>
          <a:blip r:embed="rId6"/>
          <a:stretch>
            <a:fillRect/>
          </a:stretch>
        </p:blipFill>
        <p:spPr>
          <a:xfrm>
            <a:off x="6244709" y="5547241"/>
            <a:ext cx="947857" cy="1137404"/>
          </a:xfrm>
          <a:prstGeom prst="rect">
            <a:avLst/>
          </a:prstGeom>
        </p:spPr>
      </p:pic>
      <p:sp>
        <p:nvSpPr>
          <p:cNvPr id="12" name="Text 6"/>
          <p:cNvSpPr/>
          <p:nvPr/>
        </p:nvSpPr>
        <p:spPr>
          <a:xfrm>
            <a:off x="7382113" y="5736788"/>
            <a:ext cx="2584728" cy="311706"/>
          </a:xfrm>
          <a:prstGeom prst="rect">
            <a:avLst/>
          </a:prstGeom>
          <a:noFill/>
          <a:ln/>
        </p:spPr>
        <p:txBody>
          <a:bodyPr wrap="none" lIns="0" tIns="0" rIns="0" bIns="0" rtlCol="0" anchor="t"/>
          <a:lstStyle/>
          <a:p>
            <a:pPr marL="0" indent="0" algn="l">
              <a:lnSpc>
                <a:spcPts val="2450"/>
              </a:lnSpc>
              <a:buNone/>
            </a:pPr>
            <a:r>
              <a:rPr lang="en-US" sz="1950" b="1" dirty="0">
                <a:solidFill>
                  <a:srgbClr val="3B3535"/>
                </a:solidFill>
                <a:latin typeface="Calibri" pitchFamily="34" charset="0"/>
                <a:ea typeface="Sora Semi Bold" pitchFamily="34" charset="-122"/>
                <a:cs typeface="Sora Semi Bold" pitchFamily="34" charset="-120"/>
              </a:rPr>
              <a:t>Dashboard Creation</a:t>
            </a:r>
            <a:endParaRPr lang="en-US" sz="1950" b="1" dirty="0"/>
          </a:p>
        </p:txBody>
      </p:sp>
      <p:sp>
        <p:nvSpPr>
          <p:cNvPr id="13" name="Text 7"/>
          <p:cNvSpPr/>
          <p:nvPr/>
        </p:nvSpPr>
        <p:spPr>
          <a:xfrm>
            <a:off x="7382113" y="6162199"/>
            <a:ext cx="6489978" cy="303252"/>
          </a:xfrm>
          <a:prstGeom prst="rect">
            <a:avLst/>
          </a:prstGeom>
          <a:noFill/>
          <a:ln/>
        </p:spPr>
        <p:txBody>
          <a:bodyPr wrap="none" lIns="0" tIns="0" rIns="0" bIns="0" rtlCol="0" anchor="t"/>
          <a:lstStyle/>
          <a:p>
            <a:pPr marL="0" indent="0" algn="l">
              <a:lnSpc>
                <a:spcPts val="2350"/>
              </a:lnSpc>
              <a:buNone/>
            </a:pPr>
            <a:r>
              <a:rPr lang="en-US" sz="2000" dirty="0">
                <a:solidFill>
                  <a:srgbClr val="3B3535"/>
                </a:solidFill>
                <a:latin typeface="Calibri" pitchFamily="34" charset="0"/>
                <a:ea typeface="Sora Light" pitchFamily="34" charset="-122"/>
                <a:cs typeface="Sora Light" pitchFamily="34" charset="-120"/>
              </a:rPr>
              <a:t>Interactive visualizations and insights</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7113" y="493038"/>
            <a:ext cx="7037308" cy="589717"/>
          </a:xfrm>
          <a:prstGeom prst="rect">
            <a:avLst/>
          </a:prstGeom>
          <a:noFill/>
          <a:ln/>
        </p:spPr>
        <p:txBody>
          <a:bodyPr wrap="none" lIns="0" tIns="0" rIns="0" bIns="0" rtlCol="0" anchor="t"/>
          <a:lstStyle/>
          <a:p>
            <a:pPr marL="0" indent="0" algn="l">
              <a:lnSpc>
                <a:spcPts val="4600"/>
              </a:lnSpc>
              <a:buNone/>
            </a:pPr>
            <a:r>
              <a:rPr lang="en-US" sz="3700" b="1" dirty="0">
                <a:solidFill>
                  <a:srgbClr val="1F1E1E"/>
                </a:solidFill>
                <a:latin typeface="Calibri" pitchFamily="34" charset="0"/>
                <a:ea typeface="Sora Semi Bold" pitchFamily="34" charset="-122"/>
                <a:cs typeface="Sora Semi Bold" pitchFamily="34" charset="-120"/>
              </a:rPr>
              <a:t>Stage 1: </a:t>
            </a:r>
            <a:r>
              <a:rPr lang="en-US" sz="3700" b="1" dirty="0">
                <a:solidFill>
                  <a:srgbClr val="FF0000"/>
                </a:solidFill>
                <a:latin typeface="Calibri" pitchFamily="34" charset="0"/>
                <a:ea typeface="Sora Semi Bold" pitchFamily="34" charset="-122"/>
                <a:cs typeface="Sora Semi Bold" pitchFamily="34" charset="-120"/>
              </a:rPr>
              <a:t>SQL</a:t>
            </a:r>
            <a:r>
              <a:rPr lang="en-US" sz="3700" b="1" dirty="0">
                <a:solidFill>
                  <a:srgbClr val="1F1E1E"/>
                </a:solidFill>
                <a:latin typeface="Calibri" pitchFamily="34" charset="0"/>
                <a:ea typeface="Sora Semi Bold" pitchFamily="34" charset="-122"/>
                <a:cs typeface="Sora Semi Bold" pitchFamily="34" charset="-120"/>
              </a:rPr>
              <a:t> Data Foundation</a:t>
            </a:r>
            <a:endParaRPr lang="en-US" sz="3700" b="1" dirty="0"/>
          </a:p>
        </p:txBody>
      </p:sp>
      <p:sp>
        <p:nvSpPr>
          <p:cNvPr id="3" name="Text 1"/>
          <p:cNvSpPr/>
          <p:nvPr/>
        </p:nvSpPr>
        <p:spPr>
          <a:xfrm>
            <a:off x="717113" y="1530787"/>
            <a:ext cx="2830830" cy="353854"/>
          </a:xfrm>
          <a:prstGeom prst="rect">
            <a:avLst/>
          </a:prstGeom>
          <a:noFill/>
          <a:ln/>
        </p:spPr>
        <p:txBody>
          <a:bodyPr wrap="none" lIns="0" tIns="0" rIns="0" bIns="0" rtlCol="0" anchor="t"/>
          <a:lstStyle/>
          <a:p>
            <a:pPr marL="0" indent="0" algn="l">
              <a:lnSpc>
                <a:spcPts val="2750"/>
              </a:lnSpc>
              <a:buNone/>
            </a:pPr>
            <a:r>
              <a:rPr lang="en-US" sz="2200" b="1" dirty="0">
                <a:solidFill>
                  <a:srgbClr val="1F1E1E"/>
                </a:solidFill>
                <a:latin typeface="Calibri" pitchFamily="34" charset="0"/>
                <a:ea typeface="Sora Semi Bold" pitchFamily="34" charset="-122"/>
                <a:cs typeface="Sora Semi Bold" pitchFamily="34" charset="-120"/>
              </a:rPr>
              <a:t>Database Setup</a:t>
            </a:r>
            <a:endParaRPr lang="en-US" sz="2200" b="1" dirty="0"/>
          </a:p>
        </p:txBody>
      </p:sp>
      <p:sp>
        <p:nvSpPr>
          <p:cNvPr id="4" name="Text 2"/>
          <p:cNvSpPr/>
          <p:nvPr/>
        </p:nvSpPr>
        <p:spPr>
          <a:xfrm>
            <a:off x="676903" y="2332673"/>
            <a:ext cx="6598087" cy="573643"/>
          </a:xfrm>
          <a:prstGeom prst="rect">
            <a:avLst/>
          </a:prstGeom>
          <a:noFill/>
          <a:ln/>
        </p:spPr>
        <p:txBody>
          <a:bodyPr wrap="square" lIns="0" tIns="0" rIns="0" bIns="0" rtlCol="0" anchor="t"/>
          <a:lstStyle/>
          <a:p>
            <a:pPr marL="0" indent="0" algn="l">
              <a:lnSpc>
                <a:spcPts val="2250"/>
              </a:lnSpc>
              <a:buNone/>
            </a:pPr>
            <a:r>
              <a:rPr lang="en-US" sz="2000" dirty="0">
                <a:solidFill>
                  <a:srgbClr val="3B3535"/>
                </a:solidFill>
                <a:latin typeface="Calibri" pitchFamily="34" charset="0"/>
                <a:ea typeface="Sora Light" pitchFamily="34" charset="-122"/>
                <a:cs typeface="Sora Light" pitchFamily="34" charset="-120"/>
              </a:rPr>
              <a:t>Created </a:t>
            </a:r>
            <a:r>
              <a:rPr lang="en-US" sz="2000" b="1" dirty="0">
                <a:solidFill>
                  <a:srgbClr val="3B3535"/>
                </a:solidFill>
                <a:latin typeface="Calibri" pitchFamily="34" charset="0"/>
                <a:ea typeface="Sora Light" pitchFamily="34" charset="-122"/>
                <a:cs typeface="Sora Light" pitchFamily="34" charset="-120"/>
              </a:rPr>
              <a:t>ZomatoDB</a:t>
            </a:r>
            <a:r>
              <a:rPr lang="en-US" sz="2000" dirty="0">
                <a:solidFill>
                  <a:srgbClr val="3B3535"/>
                </a:solidFill>
                <a:latin typeface="Calibri" pitchFamily="34" charset="0"/>
                <a:ea typeface="Sora Light" pitchFamily="34" charset="-122"/>
                <a:cs typeface="Sora Light" pitchFamily="34" charset="-120"/>
              </a:rPr>
              <a:t> with two core tables to house the complete dataset:</a:t>
            </a:r>
            <a:endParaRPr lang="en-US" sz="2000" dirty="0"/>
          </a:p>
        </p:txBody>
      </p:sp>
      <p:sp>
        <p:nvSpPr>
          <p:cNvPr id="5" name="Text 3"/>
          <p:cNvSpPr/>
          <p:nvPr/>
        </p:nvSpPr>
        <p:spPr>
          <a:xfrm>
            <a:off x="629074" y="3496577"/>
            <a:ext cx="6379369" cy="573643"/>
          </a:xfrm>
          <a:prstGeom prst="rect">
            <a:avLst/>
          </a:prstGeom>
          <a:noFill/>
          <a:ln/>
        </p:spPr>
        <p:txBody>
          <a:bodyPr wrap="square" lIns="0" tIns="0" rIns="0" bIns="0" rtlCol="0" anchor="t"/>
          <a:lstStyle/>
          <a:p>
            <a:pPr marL="342900" indent="-342900" algn="l">
              <a:lnSpc>
                <a:spcPts val="2250"/>
              </a:lnSpc>
              <a:buSzPct val="100000"/>
              <a:buChar char="•"/>
            </a:pPr>
            <a:r>
              <a:rPr lang="en-US" b="1" dirty="0">
                <a:solidFill>
                  <a:srgbClr val="FF0000"/>
                </a:solidFill>
                <a:latin typeface="Calibri" pitchFamily="34" charset="0"/>
                <a:ea typeface="Sora Light" pitchFamily="34" charset="-122"/>
                <a:cs typeface="Sora Light" pitchFamily="34" charset="-120"/>
              </a:rPr>
              <a:t>Zomato_Restaurants</a:t>
            </a:r>
            <a:r>
              <a:rPr lang="en-US" dirty="0">
                <a:solidFill>
                  <a:srgbClr val="FF0000"/>
                </a:solidFill>
                <a:latin typeface="Calibri" pitchFamily="34" charset="0"/>
                <a:ea typeface="Sora Light" pitchFamily="34" charset="-122"/>
                <a:cs typeface="Sora Light" pitchFamily="34" charset="-120"/>
              </a:rPr>
              <a:t> </a:t>
            </a:r>
            <a:r>
              <a:rPr lang="en-US" dirty="0">
                <a:solidFill>
                  <a:srgbClr val="3B3535"/>
                </a:solidFill>
                <a:latin typeface="Calibri" pitchFamily="34" charset="0"/>
                <a:ea typeface="Sora Light" pitchFamily="34" charset="-122"/>
                <a:cs typeface="Sora Light" pitchFamily="34" charset="-120"/>
              </a:rPr>
              <a:t>— Restaurant details, ratings, and location data</a:t>
            </a:r>
            <a:endParaRPr lang="en-US" dirty="0"/>
          </a:p>
        </p:txBody>
      </p:sp>
      <p:sp>
        <p:nvSpPr>
          <p:cNvPr id="6" name="Text 4"/>
          <p:cNvSpPr/>
          <p:nvPr/>
        </p:nvSpPr>
        <p:spPr>
          <a:xfrm>
            <a:off x="629073" y="4309298"/>
            <a:ext cx="6379369" cy="573643"/>
          </a:xfrm>
          <a:prstGeom prst="rect">
            <a:avLst/>
          </a:prstGeom>
          <a:noFill/>
          <a:ln/>
        </p:spPr>
        <p:txBody>
          <a:bodyPr wrap="square" lIns="0" tIns="0" rIns="0" bIns="0" rtlCol="0" anchor="t"/>
          <a:lstStyle/>
          <a:p>
            <a:pPr marL="342900" indent="-342900" algn="l">
              <a:lnSpc>
                <a:spcPts val="2250"/>
              </a:lnSpc>
              <a:buSzPct val="100000"/>
              <a:buChar char="•"/>
            </a:pPr>
            <a:r>
              <a:rPr lang="en-US" b="1" dirty="0">
                <a:solidFill>
                  <a:srgbClr val="FF0000"/>
                </a:solidFill>
                <a:latin typeface="Calibri" pitchFamily="34" charset="0"/>
                <a:ea typeface="Sora Light" pitchFamily="34" charset="-122"/>
                <a:cs typeface="Sora Light" pitchFamily="34" charset="-120"/>
              </a:rPr>
              <a:t>Zomato_Orders</a:t>
            </a:r>
            <a:r>
              <a:rPr lang="en-US" dirty="0">
                <a:solidFill>
                  <a:srgbClr val="FF0000"/>
                </a:solidFill>
                <a:latin typeface="Calibri" pitchFamily="34" charset="0"/>
                <a:ea typeface="Sora Light" pitchFamily="34" charset="-122"/>
                <a:cs typeface="Sora Light" pitchFamily="34" charset="-120"/>
              </a:rPr>
              <a:t> </a:t>
            </a:r>
            <a:r>
              <a:rPr lang="en-US" dirty="0">
                <a:solidFill>
                  <a:srgbClr val="3B3535"/>
                </a:solidFill>
                <a:latin typeface="Calibri" pitchFamily="34" charset="0"/>
                <a:ea typeface="Sora Light" pitchFamily="34" charset="-122"/>
                <a:cs typeface="Sora Light" pitchFamily="34" charset="-120"/>
              </a:rPr>
              <a:t>— Order transactions, amounts, and delivery information</a:t>
            </a:r>
            <a:endParaRPr lang="en-US" dirty="0"/>
          </a:p>
        </p:txBody>
      </p:sp>
      <p:sp>
        <p:nvSpPr>
          <p:cNvPr id="7" name="Text 5"/>
          <p:cNvSpPr/>
          <p:nvPr/>
        </p:nvSpPr>
        <p:spPr>
          <a:xfrm>
            <a:off x="629074" y="5722211"/>
            <a:ext cx="6379369" cy="976602"/>
          </a:xfrm>
          <a:prstGeom prst="rect">
            <a:avLst/>
          </a:prstGeom>
          <a:noFill/>
          <a:ln/>
        </p:spPr>
        <p:txBody>
          <a:bodyPr wrap="square" lIns="0" tIns="0" rIns="0" bIns="0" rtlCol="0" anchor="t"/>
          <a:lstStyle/>
          <a:p>
            <a:pPr marL="0" indent="0" algn="l">
              <a:lnSpc>
                <a:spcPts val="2250"/>
              </a:lnSpc>
              <a:buNone/>
            </a:pPr>
            <a:r>
              <a:rPr lang="en-US" sz="2000" dirty="0">
                <a:solidFill>
                  <a:srgbClr val="3B3535"/>
                </a:solidFill>
                <a:latin typeface="Calibri" pitchFamily="34" charset="0"/>
                <a:ea typeface="Sora Light" pitchFamily="34" charset="-122"/>
                <a:cs typeface="Sora Light" pitchFamily="34" charset="-120"/>
              </a:rPr>
              <a:t>Imported CSV files into MySQL with correct data types and</a:t>
            </a:r>
          </a:p>
          <a:p>
            <a:pPr marL="0" indent="0" algn="l">
              <a:lnSpc>
                <a:spcPts val="2250"/>
              </a:lnSpc>
              <a:buNone/>
            </a:pPr>
            <a:endParaRPr lang="en-US" sz="2000" dirty="0">
              <a:solidFill>
                <a:srgbClr val="3B3535"/>
              </a:solidFill>
              <a:latin typeface="Calibri" pitchFamily="34" charset="0"/>
              <a:ea typeface="Sora Light" pitchFamily="34" charset="-122"/>
              <a:cs typeface="Sora Light" pitchFamily="34" charset="-120"/>
            </a:endParaRPr>
          </a:p>
          <a:p>
            <a:pPr marL="0" indent="0" algn="l">
              <a:lnSpc>
                <a:spcPts val="2250"/>
              </a:lnSpc>
              <a:buNone/>
            </a:pPr>
            <a:r>
              <a:rPr lang="en-US" sz="2000" dirty="0">
                <a:solidFill>
                  <a:srgbClr val="3B3535"/>
                </a:solidFill>
                <a:latin typeface="Calibri" pitchFamily="34" charset="0"/>
                <a:ea typeface="Sora Light" pitchFamily="34" charset="-122"/>
                <a:cs typeface="Sora Light" pitchFamily="34" charset="-120"/>
              </a:rPr>
              <a:t>established relationships to ensure data integrity and</a:t>
            </a:r>
          </a:p>
          <a:p>
            <a:pPr marL="0" indent="0" algn="l">
              <a:lnSpc>
                <a:spcPts val="2250"/>
              </a:lnSpc>
              <a:buNone/>
            </a:pPr>
            <a:endParaRPr lang="en-US" sz="2000" dirty="0">
              <a:solidFill>
                <a:srgbClr val="3B3535"/>
              </a:solidFill>
              <a:latin typeface="Calibri" pitchFamily="34" charset="0"/>
              <a:ea typeface="Sora Light" pitchFamily="34" charset="-122"/>
              <a:cs typeface="Sora Light" pitchFamily="34" charset="-120"/>
            </a:endParaRPr>
          </a:p>
          <a:p>
            <a:pPr marL="0" indent="0" algn="l">
              <a:lnSpc>
                <a:spcPts val="2250"/>
              </a:lnSpc>
              <a:buNone/>
            </a:pPr>
            <a:r>
              <a:rPr lang="en-US" sz="2000" dirty="0">
                <a:solidFill>
                  <a:srgbClr val="3B3535"/>
                </a:solidFill>
                <a:latin typeface="Calibri" pitchFamily="34" charset="0"/>
                <a:ea typeface="Sora Light" pitchFamily="34" charset="-122"/>
                <a:cs typeface="Sora Light" pitchFamily="34" charset="-120"/>
              </a:rPr>
              <a:t>optimal query performance.</a:t>
            </a:r>
            <a:endParaRPr lang="en-US" sz="2000" dirty="0"/>
          </a:p>
        </p:txBody>
      </p:sp>
      <p:pic>
        <p:nvPicPr>
          <p:cNvPr id="8" name="Image 0" descr="preencoded.png"/>
          <p:cNvPicPr>
            <a:picLocks noChangeAspect="1"/>
          </p:cNvPicPr>
          <p:nvPr/>
        </p:nvPicPr>
        <p:blipFill>
          <a:blip r:embed="rId3"/>
          <a:stretch>
            <a:fillRect/>
          </a:stretch>
        </p:blipFill>
        <p:spPr>
          <a:xfrm>
            <a:off x="7541538" y="1553289"/>
            <a:ext cx="6379369" cy="63793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057394"/>
            <a:ext cx="5366385" cy="623530"/>
          </a:xfrm>
          <a:prstGeom prst="rect">
            <a:avLst/>
          </a:prstGeom>
          <a:noFill/>
          <a:ln/>
        </p:spPr>
        <p:txBody>
          <a:bodyPr wrap="none" lIns="0" tIns="0" rIns="0" bIns="0" rtlCol="0" anchor="t"/>
          <a:lstStyle/>
          <a:p>
            <a:pPr marL="0" indent="0" algn="l">
              <a:lnSpc>
                <a:spcPts val="4900"/>
              </a:lnSpc>
              <a:buNone/>
            </a:pPr>
            <a:r>
              <a:rPr lang="en-US" sz="3900" b="1" dirty="0">
                <a:solidFill>
                  <a:srgbClr val="1F1E1E"/>
                </a:solidFill>
                <a:latin typeface="Calibri" pitchFamily="34" charset="0"/>
                <a:ea typeface="Sora Semi Bold" pitchFamily="34" charset="-122"/>
                <a:cs typeface="Sora Semi Bold" pitchFamily="34" charset="-120"/>
              </a:rPr>
              <a:t>SQL</a:t>
            </a:r>
            <a:r>
              <a:rPr lang="en-US" sz="3900" dirty="0">
                <a:solidFill>
                  <a:srgbClr val="1F1E1E"/>
                </a:solidFill>
                <a:latin typeface="Calibri" pitchFamily="34" charset="0"/>
                <a:ea typeface="Sora Semi Bold" pitchFamily="34" charset="-122"/>
                <a:cs typeface="Sora Semi Bold" pitchFamily="34" charset="-120"/>
              </a:rPr>
              <a:t> </a:t>
            </a:r>
            <a:r>
              <a:rPr lang="en-US" sz="3900" b="1" dirty="0">
                <a:solidFill>
                  <a:srgbClr val="FF0000"/>
                </a:solidFill>
                <a:latin typeface="Calibri" pitchFamily="34" charset="0"/>
                <a:ea typeface="Sora Semi Bold" pitchFamily="34" charset="-122"/>
                <a:cs typeface="Sora Semi Bold" pitchFamily="34" charset="-120"/>
              </a:rPr>
              <a:t>Transformations</a:t>
            </a:r>
            <a:endParaRPr lang="en-US" sz="3900" b="1" dirty="0">
              <a:solidFill>
                <a:srgbClr val="FF0000"/>
              </a:solidFill>
            </a:endParaRPr>
          </a:p>
        </p:txBody>
      </p:sp>
      <p:sp>
        <p:nvSpPr>
          <p:cNvPr id="3" name="Shape 1"/>
          <p:cNvSpPr/>
          <p:nvPr/>
        </p:nvSpPr>
        <p:spPr>
          <a:xfrm>
            <a:off x="758309" y="2060019"/>
            <a:ext cx="6462117" cy="2461260"/>
          </a:xfrm>
          <a:prstGeom prst="roundRect">
            <a:avLst>
              <a:gd name="adj" fmla="val 3235"/>
            </a:avLst>
          </a:prstGeom>
          <a:solidFill>
            <a:srgbClr val="FFFFFF"/>
          </a:solidFill>
          <a:ln w="22860">
            <a:solidFill>
              <a:srgbClr val="DFB8BC"/>
            </a:solidFill>
            <a:prstDash val="solid"/>
          </a:ln>
        </p:spPr>
        <p:txBody>
          <a:bodyPr/>
          <a:lstStyle/>
          <a:p>
            <a:endParaRPr lang="en-US"/>
          </a:p>
        </p:txBody>
      </p:sp>
      <p:sp>
        <p:nvSpPr>
          <p:cNvPr id="4" name="Shape 2"/>
          <p:cNvSpPr/>
          <p:nvPr/>
        </p:nvSpPr>
        <p:spPr>
          <a:xfrm>
            <a:off x="781169" y="2082879"/>
            <a:ext cx="6416397" cy="568643"/>
          </a:xfrm>
          <a:prstGeom prst="roundRect">
            <a:avLst>
              <a:gd name="adj" fmla="val 9178"/>
            </a:avLst>
          </a:prstGeom>
          <a:solidFill>
            <a:srgbClr val="F9D2D6"/>
          </a:solidFill>
          <a:ln/>
        </p:spPr>
        <p:txBody>
          <a:bodyPr/>
          <a:lstStyle/>
          <a:p>
            <a:endParaRPr lang="en-US"/>
          </a:p>
        </p:txBody>
      </p:sp>
      <p:sp>
        <p:nvSpPr>
          <p:cNvPr id="5" name="Text 3"/>
          <p:cNvSpPr/>
          <p:nvPr/>
        </p:nvSpPr>
        <p:spPr>
          <a:xfrm>
            <a:off x="3847148" y="2185630"/>
            <a:ext cx="284321" cy="355402"/>
          </a:xfrm>
          <a:prstGeom prst="rect">
            <a:avLst/>
          </a:prstGeom>
          <a:noFill/>
          <a:ln/>
        </p:spPr>
        <p:txBody>
          <a:bodyPr wrap="none" lIns="0" tIns="0" rIns="0" bIns="0" rtlCol="0" anchor="t"/>
          <a:lstStyle/>
          <a:p>
            <a:pPr marL="0" indent="0" algn="l">
              <a:lnSpc>
                <a:spcPts val="2200"/>
              </a:lnSpc>
              <a:buNone/>
            </a:pPr>
            <a:r>
              <a:rPr lang="en-US" sz="2200" dirty="0">
                <a:solidFill>
                  <a:srgbClr val="3B3535"/>
                </a:solidFill>
                <a:latin typeface="Calibri" pitchFamily="34" charset="0"/>
                <a:ea typeface="Sora Semi Bold" pitchFamily="34" charset="-122"/>
                <a:cs typeface="Sora Semi Bold" pitchFamily="34" charset="-120"/>
              </a:rPr>
              <a:t>1</a:t>
            </a:r>
            <a:endParaRPr lang="en-US" sz="2200" dirty="0"/>
          </a:p>
        </p:txBody>
      </p:sp>
      <p:sp>
        <p:nvSpPr>
          <p:cNvPr id="6" name="Text 4"/>
          <p:cNvSpPr/>
          <p:nvPr/>
        </p:nvSpPr>
        <p:spPr>
          <a:xfrm>
            <a:off x="970717" y="2841069"/>
            <a:ext cx="2494359" cy="311706"/>
          </a:xfrm>
          <a:prstGeom prst="rect">
            <a:avLst/>
          </a:prstGeom>
          <a:noFill/>
          <a:ln/>
        </p:spPr>
        <p:txBody>
          <a:bodyPr wrap="none" lIns="0" tIns="0" rIns="0" bIns="0" rtlCol="0" anchor="t"/>
          <a:lstStyle/>
          <a:p>
            <a:pPr marL="0" indent="0" algn="l">
              <a:lnSpc>
                <a:spcPts val="2450"/>
              </a:lnSpc>
              <a:buNone/>
            </a:pPr>
            <a:r>
              <a:rPr lang="en-US" sz="2400" b="1" dirty="0">
                <a:solidFill>
                  <a:srgbClr val="3B3535"/>
                </a:solidFill>
                <a:latin typeface="Calibri" pitchFamily="34" charset="0"/>
                <a:ea typeface="Sora Semi Bold" pitchFamily="34" charset="-122"/>
                <a:cs typeface="Sora Semi Bold" pitchFamily="34" charset="-120"/>
              </a:rPr>
              <a:t>Data Cleaning</a:t>
            </a:r>
            <a:endParaRPr lang="en-US" sz="2400" b="1" dirty="0"/>
          </a:p>
        </p:txBody>
      </p:sp>
      <p:sp>
        <p:nvSpPr>
          <p:cNvPr id="7" name="Text 5"/>
          <p:cNvSpPr/>
          <p:nvPr/>
        </p:nvSpPr>
        <p:spPr>
          <a:xfrm>
            <a:off x="970717" y="3266480"/>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Removed duplicate records</a:t>
            </a:r>
            <a:endParaRPr lang="en-US" dirty="0"/>
          </a:p>
        </p:txBody>
      </p:sp>
      <p:sp>
        <p:nvSpPr>
          <p:cNvPr id="8" name="Text 6"/>
          <p:cNvSpPr/>
          <p:nvPr/>
        </p:nvSpPr>
        <p:spPr>
          <a:xfrm>
            <a:off x="970717" y="3636050"/>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Filled missing values with meaningful defaults</a:t>
            </a:r>
            <a:endParaRPr lang="en-US" dirty="0"/>
          </a:p>
        </p:txBody>
      </p:sp>
      <p:sp>
        <p:nvSpPr>
          <p:cNvPr id="9" name="Text 7"/>
          <p:cNvSpPr/>
          <p:nvPr/>
        </p:nvSpPr>
        <p:spPr>
          <a:xfrm>
            <a:off x="970717" y="4005620"/>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Standardized data formats</a:t>
            </a:r>
            <a:endParaRPr lang="en-US" dirty="0"/>
          </a:p>
        </p:txBody>
      </p:sp>
      <p:sp>
        <p:nvSpPr>
          <p:cNvPr id="10" name="Shape 8"/>
          <p:cNvSpPr/>
          <p:nvPr/>
        </p:nvSpPr>
        <p:spPr>
          <a:xfrm>
            <a:off x="7409974" y="2060019"/>
            <a:ext cx="6462117" cy="2461260"/>
          </a:xfrm>
          <a:prstGeom prst="roundRect">
            <a:avLst>
              <a:gd name="adj" fmla="val 3235"/>
            </a:avLst>
          </a:prstGeom>
          <a:solidFill>
            <a:srgbClr val="FFFFFF"/>
          </a:solidFill>
          <a:ln w="22860">
            <a:solidFill>
              <a:srgbClr val="DFB8BC"/>
            </a:solidFill>
            <a:prstDash val="solid"/>
          </a:ln>
        </p:spPr>
        <p:txBody>
          <a:bodyPr/>
          <a:lstStyle/>
          <a:p>
            <a:endParaRPr lang="en-US"/>
          </a:p>
        </p:txBody>
      </p:sp>
      <p:sp>
        <p:nvSpPr>
          <p:cNvPr id="11" name="Shape 9"/>
          <p:cNvSpPr/>
          <p:nvPr/>
        </p:nvSpPr>
        <p:spPr>
          <a:xfrm>
            <a:off x="7432834" y="2082879"/>
            <a:ext cx="6416397" cy="568643"/>
          </a:xfrm>
          <a:prstGeom prst="roundRect">
            <a:avLst>
              <a:gd name="adj" fmla="val 9178"/>
            </a:avLst>
          </a:prstGeom>
          <a:solidFill>
            <a:srgbClr val="F9D2D6"/>
          </a:solidFill>
          <a:ln/>
        </p:spPr>
        <p:txBody>
          <a:bodyPr/>
          <a:lstStyle/>
          <a:p>
            <a:endParaRPr lang="en-US"/>
          </a:p>
        </p:txBody>
      </p:sp>
      <p:sp>
        <p:nvSpPr>
          <p:cNvPr id="12" name="Text 10"/>
          <p:cNvSpPr/>
          <p:nvPr/>
        </p:nvSpPr>
        <p:spPr>
          <a:xfrm>
            <a:off x="10498812" y="2185630"/>
            <a:ext cx="284321" cy="355402"/>
          </a:xfrm>
          <a:prstGeom prst="rect">
            <a:avLst/>
          </a:prstGeom>
          <a:noFill/>
          <a:ln/>
        </p:spPr>
        <p:txBody>
          <a:bodyPr wrap="none" lIns="0" tIns="0" rIns="0" bIns="0" rtlCol="0" anchor="t"/>
          <a:lstStyle/>
          <a:p>
            <a:pPr marL="0" indent="0" algn="l">
              <a:lnSpc>
                <a:spcPts val="2200"/>
              </a:lnSpc>
              <a:buNone/>
            </a:pPr>
            <a:r>
              <a:rPr lang="en-US" sz="2200" dirty="0">
                <a:solidFill>
                  <a:srgbClr val="3B3535"/>
                </a:solidFill>
                <a:latin typeface="Calibri" pitchFamily="34" charset="0"/>
                <a:ea typeface="Sora Semi Bold" pitchFamily="34" charset="-122"/>
                <a:cs typeface="Sora Semi Bold" pitchFamily="34" charset="-120"/>
              </a:rPr>
              <a:t>2</a:t>
            </a:r>
            <a:endParaRPr lang="en-US" sz="2200" dirty="0"/>
          </a:p>
        </p:txBody>
      </p:sp>
      <p:sp>
        <p:nvSpPr>
          <p:cNvPr id="13" name="Text 11"/>
          <p:cNvSpPr/>
          <p:nvPr/>
        </p:nvSpPr>
        <p:spPr>
          <a:xfrm>
            <a:off x="7622381" y="2841069"/>
            <a:ext cx="2494359" cy="311706"/>
          </a:xfrm>
          <a:prstGeom prst="rect">
            <a:avLst/>
          </a:prstGeom>
          <a:noFill/>
          <a:ln/>
        </p:spPr>
        <p:txBody>
          <a:bodyPr wrap="none" lIns="0" tIns="0" rIns="0" bIns="0" rtlCol="0" anchor="t"/>
          <a:lstStyle/>
          <a:p>
            <a:pPr marL="0" indent="0" algn="l">
              <a:lnSpc>
                <a:spcPts val="2450"/>
              </a:lnSpc>
              <a:buNone/>
            </a:pPr>
            <a:r>
              <a:rPr lang="en-US" sz="2400" b="1" dirty="0">
                <a:solidFill>
                  <a:srgbClr val="3B3535"/>
                </a:solidFill>
                <a:latin typeface="Calibri" pitchFamily="34" charset="0"/>
                <a:ea typeface="Sora Semi Bold" pitchFamily="34" charset="-122"/>
                <a:cs typeface="Sora Semi Bold" pitchFamily="34" charset="-120"/>
              </a:rPr>
              <a:t>Data Exploration</a:t>
            </a:r>
            <a:endParaRPr lang="en-US" sz="2400" b="1" dirty="0"/>
          </a:p>
        </p:txBody>
      </p:sp>
      <p:sp>
        <p:nvSpPr>
          <p:cNvPr id="14" name="Text 12"/>
          <p:cNvSpPr/>
          <p:nvPr/>
        </p:nvSpPr>
        <p:spPr>
          <a:xfrm>
            <a:off x="7622381" y="3266480"/>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Count restaurants per city</a:t>
            </a:r>
            <a:endParaRPr lang="en-US" dirty="0"/>
          </a:p>
        </p:txBody>
      </p:sp>
      <p:sp>
        <p:nvSpPr>
          <p:cNvPr id="15" name="Text 13"/>
          <p:cNvSpPr/>
          <p:nvPr/>
        </p:nvSpPr>
        <p:spPr>
          <a:xfrm>
            <a:off x="7622381" y="3636050"/>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Top 5 cities by order volume</a:t>
            </a:r>
            <a:endParaRPr lang="en-US" dirty="0"/>
          </a:p>
        </p:txBody>
      </p:sp>
      <p:sp>
        <p:nvSpPr>
          <p:cNvPr id="16" name="Text 14"/>
          <p:cNvSpPr/>
          <p:nvPr/>
        </p:nvSpPr>
        <p:spPr>
          <a:xfrm>
            <a:off x="7622381" y="4005620"/>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Total revenue per restaurant</a:t>
            </a:r>
            <a:endParaRPr lang="en-US" dirty="0"/>
          </a:p>
        </p:txBody>
      </p:sp>
      <p:sp>
        <p:nvSpPr>
          <p:cNvPr id="17" name="Shape 15"/>
          <p:cNvSpPr/>
          <p:nvPr/>
        </p:nvSpPr>
        <p:spPr>
          <a:xfrm>
            <a:off x="758309" y="4710827"/>
            <a:ext cx="6462117" cy="2461260"/>
          </a:xfrm>
          <a:prstGeom prst="roundRect">
            <a:avLst>
              <a:gd name="adj" fmla="val 3235"/>
            </a:avLst>
          </a:prstGeom>
          <a:solidFill>
            <a:srgbClr val="FFFFFF"/>
          </a:solidFill>
          <a:ln w="22860">
            <a:solidFill>
              <a:srgbClr val="DFB8BC"/>
            </a:solidFill>
            <a:prstDash val="solid"/>
          </a:ln>
        </p:spPr>
        <p:txBody>
          <a:bodyPr/>
          <a:lstStyle/>
          <a:p>
            <a:endParaRPr lang="en-US"/>
          </a:p>
        </p:txBody>
      </p:sp>
      <p:sp>
        <p:nvSpPr>
          <p:cNvPr id="18" name="Shape 16"/>
          <p:cNvSpPr/>
          <p:nvPr/>
        </p:nvSpPr>
        <p:spPr>
          <a:xfrm>
            <a:off x="781169" y="4733687"/>
            <a:ext cx="6416397" cy="568643"/>
          </a:xfrm>
          <a:prstGeom prst="roundRect">
            <a:avLst>
              <a:gd name="adj" fmla="val 9178"/>
            </a:avLst>
          </a:prstGeom>
          <a:solidFill>
            <a:srgbClr val="F9D2D6"/>
          </a:solidFill>
          <a:ln/>
        </p:spPr>
        <p:txBody>
          <a:bodyPr/>
          <a:lstStyle/>
          <a:p>
            <a:endParaRPr lang="en-US"/>
          </a:p>
        </p:txBody>
      </p:sp>
      <p:sp>
        <p:nvSpPr>
          <p:cNvPr id="19" name="Text 17"/>
          <p:cNvSpPr/>
          <p:nvPr/>
        </p:nvSpPr>
        <p:spPr>
          <a:xfrm>
            <a:off x="3847148" y="4836438"/>
            <a:ext cx="284321" cy="355402"/>
          </a:xfrm>
          <a:prstGeom prst="rect">
            <a:avLst/>
          </a:prstGeom>
          <a:noFill/>
          <a:ln/>
        </p:spPr>
        <p:txBody>
          <a:bodyPr wrap="none" lIns="0" tIns="0" rIns="0" bIns="0" rtlCol="0" anchor="t"/>
          <a:lstStyle/>
          <a:p>
            <a:pPr marL="0" indent="0" algn="l">
              <a:lnSpc>
                <a:spcPts val="2200"/>
              </a:lnSpc>
              <a:buNone/>
            </a:pPr>
            <a:r>
              <a:rPr lang="en-US" sz="2200" dirty="0">
                <a:solidFill>
                  <a:srgbClr val="3B3535"/>
                </a:solidFill>
                <a:latin typeface="Calibri" pitchFamily="34" charset="0"/>
                <a:ea typeface="Sora Semi Bold" pitchFamily="34" charset="-122"/>
                <a:cs typeface="Sora Semi Bold" pitchFamily="34" charset="-120"/>
              </a:rPr>
              <a:t>3</a:t>
            </a:r>
            <a:endParaRPr lang="en-US" sz="2200" dirty="0"/>
          </a:p>
        </p:txBody>
      </p:sp>
      <p:sp>
        <p:nvSpPr>
          <p:cNvPr id="20" name="Text 18"/>
          <p:cNvSpPr/>
          <p:nvPr/>
        </p:nvSpPr>
        <p:spPr>
          <a:xfrm>
            <a:off x="970717" y="5491877"/>
            <a:ext cx="2494359" cy="311706"/>
          </a:xfrm>
          <a:prstGeom prst="rect">
            <a:avLst/>
          </a:prstGeom>
          <a:noFill/>
          <a:ln/>
        </p:spPr>
        <p:txBody>
          <a:bodyPr wrap="none" lIns="0" tIns="0" rIns="0" bIns="0" rtlCol="0" anchor="t"/>
          <a:lstStyle/>
          <a:p>
            <a:pPr marL="0" indent="0" algn="l">
              <a:lnSpc>
                <a:spcPts val="2450"/>
              </a:lnSpc>
              <a:buNone/>
            </a:pPr>
            <a:r>
              <a:rPr lang="en-US" sz="2400" b="1" dirty="0">
                <a:solidFill>
                  <a:srgbClr val="3B3535"/>
                </a:solidFill>
                <a:latin typeface="Calibri" pitchFamily="34" charset="0"/>
                <a:ea typeface="Sora Semi Bold" pitchFamily="34" charset="-122"/>
                <a:cs typeface="Sora Semi Bold" pitchFamily="34" charset="-120"/>
              </a:rPr>
              <a:t>Data Aggregation</a:t>
            </a:r>
            <a:endParaRPr lang="en-US" sz="2400" b="1" dirty="0"/>
          </a:p>
        </p:txBody>
      </p:sp>
      <p:sp>
        <p:nvSpPr>
          <p:cNvPr id="21" name="Text 19"/>
          <p:cNvSpPr/>
          <p:nvPr/>
        </p:nvSpPr>
        <p:spPr>
          <a:xfrm>
            <a:off x="970717" y="5917287"/>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Average order value per city</a:t>
            </a:r>
            <a:endParaRPr lang="en-US" dirty="0"/>
          </a:p>
        </p:txBody>
      </p:sp>
      <p:sp>
        <p:nvSpPr>
          <p:cNvPr id="22" name="Text 20"/>
          <p:cNvSpPr/>
          <p:nvPr/>
        </p:nvSpPr>
        <p:spPr>
          <a:xfrm>
            <a:off x="970717" y="6286857"/>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Top 5 restaurants by total sales</a:t>
            </a:r>
            <a:endParaRPr lang="en-US" dirty="0"/>
          </a:p>
        </p:txBody>
      </p:sp>
      <p:sp>
        <p:nvSpPr>
          <p:cNvPr id="23" name="Text 21"/>
          <p:cNvSpPr/>
          <p:nvPr/>
        </p:nvSpPr>
        <p:spPr>
          <a:xfrm>
            <a:off x="970717" y="6656427"/>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Revenue trends over time</a:t>
            </a:r>
            <a:endParaRPr lang="en-US" dirty="0"/>
          </a:p>
        </p:txBody>
      </p:sp>
      <p:sp>
        <p:nvSpPr>
          <p:cNvPr id="24" name="Shape 22"/>
          <p:cNvSpPr/>
          <p:nvPr/>
        </p:nvSpPr>
        <p:spPr>
          <a:xfrm>
            <a:off x="7409974" y="4710827"/>
            <a:ext cx="6462117" cy="2461260"/>
          </a:xfrm>
          <a:prstGeom prst="roundRect">
            <a:avLst>
              <a:gd name="adj" fmla="val 3235"/>
            </a:avLst>
          </a:prstGeom>
          <a:solidFill>
            <a:srgbClr val="FFFFFF"/>
          </a:solidFill>
          <a:ln w="22860">
            <a:solidFill>
              <a:srgbClr val="DFB8BC"/>
            </a:solidFill>
            <a:prstDash val="solid"/>
          </a:ln>
        </p:spPr>
        <p:txBody>
          <a:bodyPr/>
          <a:lstStyle/>
          <a:p>
            <a:endParaRPr lang="en-US"/>
          </a:p>
        </p:txBody>
      </p:sp>
      <p:sp>
        <p:nvSpPr>
          <p:cNvPr id="25" name="Shape 23"/>
          <p:cNvSpPr/>
          <p:nvPr/>
        </p:nvSpPr>
        <p:spPr>
          <a:xfrm>
            <a:off x="7432834" y="4733687"/>
            <a:ext cx="6416397" cy="568643"/>
          </a:xfrm>
          <a:prstGeom prst="roundRect">
            <a:avLst>
              <a:gd name="adj" fmla="val 9178"/>
            </a:avLst>
          </a:prstGeom>
          <a:solidFill>
            <a:srgbClr val="F9D2D6"/>
          </a:solidFill>
          <a:ln/>
        </p:spPr>
        <p:txBody>
          <a:bodyPr/>
          <a:lstStyle/>
          <a:p>
            <a:endParaRPr lang="en-US"/>
          </a:p>
        </p:txBody>
      </p:sp>
      <p:sp>
        <p:nvSpPr>
          <p:cNvPr id="26" name="Text 24"/>
          <p:cNvSpPr/>
          <p:nvPr/>
        </p:nvSpPr>
        <p:spPr>
          <a:xfrm>
            <a:off x="10498812" y="4836438"/>
            <a:ext cx="284321" cy="355402"/>
          </a:xfrm>
          <a:prstGeom prst="rect">
            <a:avLst/>
          </a:prstGeom>
          <a:noFill/>
          <a:ln/>
        </p:spPr>
        <p:txBody>
          <a:bodyPr wrap="none" lIns="0" tIns="0" rIns="0" bIns="0" rtlCol="0" anchor="t"/>
          <a:lstStyle/>
          <a:p>
            <a:pPr marL="0" indent="0" algn="l">
              <a:lnSpc>
                <a:spcPts val="2200"/>
              </a:lnSpc>
              <a:buNone/>
            </a:pPr>
            <a:r>
              <a:rPr lang="en-US" sz="2200" dirty="0">
                <a:solidFill>
                  <a:srgbClr val="3B3535"/>
                </a:solidFill>
                <a:latin typeface="Calibri" pitchFamily="34" charset="0"/>
                <a:ea typeface="Sora Semi Bold" pitchFamily="34" charset="-122"/>
                <a:cs typeface="Sora Semi Bold" pitchFamily="34" charset="-120"/>
              </a:rPr>
              <a:t>4</a:t>
            </a:r>
            <a:endParaRPr lang="en-US" sz="2200" dirty="0"/>
          </a:p>
        </p:txBody>
      </p:sp>
      <p:sp>
        <p:nvSpPr>
          <p:cNvPr id="27" name="Text 25"/>
          <p:cNvSpPr/>
          <p:nvPr/>
        </p:nvSpPr>
        <p:spPr>
          <a:xfrm>
            <a:off x="7622381" y="5491877"/>
            <a:ext cx="2726055" cy="311706"/>
          </a:xfrm>
          <a:prstGeom prst="rect">
            <a:avLst/>
          </a:prstGeom>
          <a:noFill/>
          <a:ln/>
        </p:spPr>
        <p:txBody>
          <a:bodyPr wrap="none" lIns="0" tIns="0" rIns="0" bIns="0" rtlCol="0" anchor="t"/>
          <a:lstStyle/>
          <a:p>
            <a:pPr marL="0" indent="0" algn="l">
              <a:lnSpc>
                <a:spcPts val="2450"/>
              </a:lnSpc>
              <a:buNone/>
            </a:pPr>
            <a:r>
              <a:rPr lang="en-US" sz="2400" b="1" dirty="0">
                <a:solidFill>
                  <a:srgbClr val="3B3535"/>
                </a:solidFill>
                <a:latin typeface="Calibri" pitchFamily="34" charset="0"/>
                <a:ea typeface="Sora Semi Bold" pitchFamily="34" charset="-122"/>
                <a:cs typeface="Sora Semi Bold" pitchFamily="34" charset="-120"/>
              </a:rPr>
              <a:t>Data Join Operations</a:t>
            </a:r>
            <a:endParaRPr lang="en-US" sz="2400" b="1" dirty="0"/>
          </a:p>
        </p:txBody>
      </p:sp>
      <p:sp>
        <p:nvSpPr>
          <p:cNvPr id="28" name="Text 26"/>
          <p:cNvSpPr/>
          <p:nvPr/>
        </p:nvSpPr>
        <p:spPr>
          <a:xfrm>
            <a:off x="7622381" y="5917287"/>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Combined restaurant and order details</a:t>
            </a:r>
            <a:endParaRPr lang="en-US" dirty="0"/>
          </a:p>
        </p:txBody>
      </p:sp>
      <p:sp>
        <p:nvSpPr>
          <p:cNvPr id="29" name="Text 27"/>
          <p:cNvSpPr/>
          <p:nvPr/>
        </p:nvSpPr>
        <p:spPr>
          <a:xfrm>
            <a:off x="7622381" y="6286857"/>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Created comprehensive analytical views</a:t>
            </a:r>
            <a:endParaRPr lang="en-US" dirty="0"/>
          </a:p>
        </p:txBody>
      </p:sp>
      <p:sp>
        <p:nvSpPr>
          <p:cNvPr id="30" name="Text 28"/>
          <p:cNvSpPr/>
          <p:nvPr/>
        </p:nvSpPr>
        <p:spPr>
          <a:xfrm>
            <a:off x="7622381" y="6656427"/>
            <a:ext cx="6037302" cy="303252"/>
          </a:xfrm>
          <a:prstGeom prst="rect">
            <a:avLst/>
          </a:prstGeom>
          <a:noFill/>
          <a:ln/>
        </p:spPr>
        <p:txBody>
          <a:bodyPr wrap="none" lIns="0" tIns="0" rIns="0" bIns="0" rtlCol="0" anchor="t"/>
          <a:lstStyle/>
          <a:p>
            <a:pPr marL="342900" indent="-342900" algn="l">
              <a:lnSpc>
                <a:spcPts val="2350"/>
              </a:lnSpc>
              <a:buSzPct val="100000"/>
              <a:buChar char="•"/>
            </a:pPr>
            <a:r>
              <a:rPr lang="en-US" dirty="0">
                <a:solidFill>
                  <a:srgbClr val="3B3535"/>
                </a:solidFill>
                <a:latin typeface="Calibri" pitchFamily="34" charset="0"/>
                <a:ea typeface="Sora Light" pitchFamily="34" charset="-122"/>
                <a:cs typeface="Sora Light" pitchFamily="34" charset="-120"/>
              </a:rPr>
              <a:t>Established data relationships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9701"/>
          </a:xfrm>
          <a:prstGeom prst="rect">
            <a:avLst/>
          </a:prstGeom>
        </p:spPr>
      </p:pic>
      <p:sp>
        <p:nvSpPr>
          <p:cNvPr id="3" name="Text 0"/>
          <p:cNvSpPr/>
          <p:nvPr/>
        </p:nvSpPr>
        <p:spPr>
          <a:xfrm>
            <a:off x="758309" y="3440311"/>
            <a:ext cx="8820150" cy="623530"/>
          </a:xfrm>
          <a:prstGeom prst="rect">
            <a:avLst/>
          </a:prstGeom>
          <a:noFill/>
          <a:ln/>
        </p:spPr>
        <p:txBody>
          <a:bodyPr wrap="none" lIns="0" tIns="0" rIns="0" bIns="0" rtlCol="0" anchor="t"/>
          <a:lstStyle/>
          <a:p>
            <a:pPr marL="0" indent="0" algn="l">
              <a:lnSpc>
                <a:spcPts val="4900"/>
              </a:lnSpc>
              <a:buNone/>
            </a:pPr>
            <a:r>
              <a:rPr lang="en-US" sz="3900" b="1" dirty="0">
                <a:solidFill>
                  <a:srgbClr val="1F1E1E"/>
                </a:solidFill>
                <a:latin typeface="Calibri" pitchFamily="34" charset="0"/>
                <a:ea typeface="Sora Semi Bold" pitchFamily="34" charset="-122"/>
                <a:cs typeface="Sora Semi Bold" pitchFamily="34" charset="-120"/>
              </a:rPr>
              <a:t>Stage 2: </a:t>
            </a:r>
            <a:r>
              <a:rPr lang="en-US" sz="3900" b="1" dirty="0">
                <a:solidFill>
                  <a:srgbClr val="FF0000"/>
                </a:solidFill>
                <a:latin typeface="Calibri" pitchFamily="34" charset="0"/>
                <a:ea typeface="Sora Semi Bold" pitchFamily="34" charset="-122"/>
                <a:cs typeface="Sora Semi Bold" pitchFamily="34" charset="-120"/>
              </a:rPr>
              <a:t>Power BI </a:t>
            </a:r>
            <a:r>
              <a:rPr lang="en-US" sz="3900" b="1" dirty="0">
                <a:solidFill>
                  <a:srgbClr val="1F1E1E"/>
                </a:solidFill>
                <a:latin typeface="Calibri" pitchFamily="34" charset="0"/>
                <a:ea typeface="Sora Semi Bold" pitchFamily="34" charset="-122"/>
                <a:cs typeface="Sora Semi Bold" pitchFamily="34" charset="-120"/>
              </a:rPr>
              <a:t>Data Preparation</a:t>
            </a:r>
            <a:endParaRPr lang="en-US" sz="3900" b="1" dirty="0"/>
          </a:p>
        </p:txBody>
      </p:sp>
      <p:sp>
        <p:nvSpPr>
          <p:cNvPr id="4" name="Text 1"/>
          <p:cNvSpPr/>
          <p:nvPr/>
        </p:nvSpPr>
        <p:spPr>
          <a:xfrm>
            <a:off x="758309" y="4348162"/>
            <a:ext cx="189548" cy="236934"/>
          </a:xfrm>
          <a:prstGeom prst="rect">
            <a:avLst/>
          </a:prstGeom>
          <a:noFill/>
          <a:ln/>
        </p:spPr>
        <p:txBody>
          <a:bodyPr wrap="none" lIns="0" tIns="0" rIns="0" bIns="0" rtlCol="0" anchor="t"/>
          <a:lstStyle/>
          <a:p>
            <a:pPr marL="0" indent="0" algn="l">
              <a:lnSpc>
                <a:spcPts val="2350"/>
              </a:lnSpc>
              <a:buNone/>
            </a:pPr>
            <a:r>
              <a:rPr lang="en-US" sz="2000" b="1" dirty="0">
                <a:solidFill>
                  <a:srgbClr val="3B3535"/>
                </a:solidFill>
                <a:latin typeface="Calibri" pitchFamily="34" charset="0"/>
                <a:ea typeface="Sora Light" pitchFamily="34" charset="-122"/>
                <a:cs typeface="Sora Light" pitchFamily="34" charset="-120"/>
              </a:rPr>
              <a:t>01</a:t>
            </a:r>
            <a:endParaRPr lang="en-US" sz="2000" b="1" dirty="0"/>
          </a:p>
        </p:txBody>
      </p:sp>
      <p:sp>
        <p:nvSpPr>
          <p:cNvPr id="5" name="Shape 2"/>
          <p:cNvSpPr/>
          <p:nvPr/>
        </p:nvSpPr>
        <p:spPr>
          <a:xfrm>
            <a:off x="758309" y="4647486"/>
            <a:ext cx="6462117" cy="22860"/>
          </a:xfrm>
          <a:prstGeom prst="rect">
            <a:avLst/>
          </a:prstGeom>
          <a:solidFill>
            <a:srgbClr val="DA1B2E"/>
          </a:solidFill>
          <a:ln/>
        </p:spPr>
        <p:txBody>
          <a:bodyPr/>
          <a:lstStyle/>
          <a:p>
            <a:endParaRPr lang="en-US"/>
          </a:p>
        </p:txBody>
      </p:sp>
      <p:sp>
        <p:nvSpPr>
          <p:cNvPr id="6" name="Text 3"/>
          <p:cNvSpPr/>
          <p:nvPr/>
        </p:nvSpPr>
        <p:spPr>
          <a:xfrm>
            <a:off x="758309" y="4787979"/>
            <a:ext cx="2494359" cy="311706"/>
          </a:xfrm>
          <a:prstGeom prst="rect">
            <a:avLst/>
          </a:prstGeom>
          <a:noFill/>
          <a:ln/>
        </p:spPr>
        <p:txBody>
          <a:bodyPr wrap="none" lIns="0" tIns="0" rIns="0" bIns="0" rtlCol="0" anchor="t"/>
          <a:lstStyle/>
          <a:p>
            <a:pPr marL="0" indent="0" algn="l">
              <a:lnSpc>
                <a:spcPts val="2450"/>
              </a:lnSpc>
              <a:buNone/>
            </a:pPr>
            <a:r>
              <a:rPr lang="en-US" sz="2000" b="1" dirty="0">
                <a:solidFill>
                  <a:srgbClr val="3B3535"/>
                </a:solidFill>
                <a:latin typeface="Calibri" pitchFamily="34" charset="0"/>
                <a:ea typeface="Sora Semi Bold" pitchFamily="34" charset="-122"/>
                <a:cs typeface="Sora Semi Bold" pitchFamily="34" charset="-120"/>
              </a:rPr>
              <a:t>Data Import</a:t>
            </a:r>
            <a:endParaRPr lang="en-US" sz="2000" b="1" dirty="0"/>
          </a:p>
        </p:txBody>
      </p:sp>
      <p:sp>
        <p:nvSpPr>
          <p:cNvPr id="7" name="Text 4"/>
          <p:cNvSpPr/>
          <p:nvPr/>
        </p:nvSpPr>
        <p:spPr>
          <a:xfrm>
            <a:off x="758309" y="5213390"/>
            <a:ext cx="6462117"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Loaded cleaned SQL output into Power BI</a:t>
            </a:r>
            <a:endParaRPr lang="en-US" dirty="0"/>
          </a:p>
        </p:txBody>
      </p:sp>
      <p:sp>
        <p:nvSpPr>
          <p:cNvPr id="8" name="Text 5"/>
          <p:cNvSpPr/>
          <p:nvPr/>
        </p:nvSpPr>
        <p:spPr>
          <a:xfrm>
            <a:off x="7409974" y="4348162"/>
            <a:ext cx="189548" cy="236934"/>
          </a:xfrm>
          <a:prstGeom prst="rect">
            <a:avLst/>
          </a:prstGeom>
          <a:noFill/>
          <a:ln/>
        </p:spPr>
        <p:txBody>
          <a:bodyPr wrap="none" lIns="0" tIns="0" rIns="0" bIns="0" rtlCol="0" anchor="t"/>
          <a:lstStyle/>
          <a:p>
            <a:pPr marL="0" indent="0" algn="l">
              <a:lnSpc>
                <a:spcPts val="2350"/>
              </a:lnSpc>
              <a:buNone/>
            </a:pPr>
            <a:r>
              <a:rPr lang="en-US" sz="2000" b="1" dirty="0">
                <a:solidFill>
                  <a:srgbClr val="3B3535"/>
                </a:solidFill>
                <a:latin typeface="Calibri" pitchFamily="34" charset="0"/>
                <a:ea typeface="Sora Light" pitchFamily="34" charset="-122"/>
                <a:cs typeface="Sora Light" pitchFamily="34" charset="-120"/>
              </a:rPr>
              <a:t>02</a:t>
            </a:r>
            <a:endParaRPr lang="en-US" sz="2000" b="1" dirty="0"/>
          </a:p>
        </p:txBody>
      </p:sp>
      <p:sp>
        <p:nvSpPr>
          <p:cNvPr id="9" name="Shape 6"/>
          <p:cNvSpPr/>
          <p:nvPr/>
        </p:nvSpPr>
        <p:spPr>
          <a:xfrm>
            <a:off x="7409974" y="4647486"/>
            <a:ext cx="6462117" cy="22860"/>
          </a:xfrm>
          <a:prstGeom prst="rect">
            <a:avLst/>
          </a:prstGeom>
          <a:solidFill>
            <a:srgbClr val="DA1B2E"/>
          </a:solidFill>
          <a:ln/>
        </p:spPr>
        <p:txBody>
          <a:bodyPr/>
          <a:lstStyle/>
          <a:p>
            <a:endParaRPr lang="en-US"/>
          </a:p>
        </p:txBody>
      </p:sp>
      <p:sp>
        <p:nvSpPr>
          <p:cNvPr id="10" name="Text 7"/>
          <p:cNvSpPr/>
          <p:nvPr/>
        </p:nvSpPr>
        <p:spPr>
          <a:xfrm>
            <a:off x="7409974" y="4787979"/>
            <a:ext cx="2494359" cy="311706"/>
          </a:xfrm>
          <a:prstGeom prst="rect">
            <a:avLst/>
          </a:prstGeom>
          <a:noFill/>
          <a:ln/>
        </p:spPr>
        <p:txBody>
          <a:bodyPr wrap="none" lIns="0" tIns="0" rIns="0" bIns="0" rtlCol="0" anchor="t"/>
          <a:lstStyle/>
          <a:p>
            <a:pPr marL="0" indent="0" algn="l">
              <a:lnSpc>
                <a:spcPts val="2450"/>
              </a:lnSpc>
              <a:buNone/>
            </a:pPr>
            <a:r>
              <a:rPr lang="en-US" sz="2000" b="1" dirty="0">
                <a:solidFill>
                  <a:srgbClr val="3B3535"/>
                </a:solidFill>
                <a:latin typeface="Calibri" pitchFamily="34" charset="0"/>
                <a:ea typeface="Sora Semi Bold" pitchFamily="34" charset="-122"/>
                <a:cs typeface="Sora Semi Bold" pitchFamily="34" charset="-120"/>
              </a:rPr>
              <a:t>Data Validation</a:t>
            </a:r>
            <a:endParaRPr lang="en-US" sz="2000" b="1" dirty="0"/>
          </a:p>
        </p:txBody>
      </p:sp>
      <p:sp>
        <p:nvSpPr>
          <p:cNvPr id="11" name="Text 8"/>
          <p:cNvSpPr/>
          <p:nvPr/>
        </p:nvSpPr>
        <p:spPr>
          <a:xfrm>
            <a:off x="7409974" y="5213390"/>
            <a:ext cx="6462117"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Verified data types and removed unnecessary fields</a:t>
            </a:r>
            <a:endParaRPr lang="en-US" dirty="0"/>
          </a:p>
        </p:txBody>
      </p:sp>
      <p:sp>
        <p:nvSpPr>
          <p:cNvPr id="12" name="Text 9"/>
          <p:cNvSpPr/>
          <p:nvPr/>
        </p:nvSpPr>
        <p:spPr>
          <a:xfrm>
            <a:off x="758309" y="5848350"/>
            <a:ext cx="189548" cy="236934"/>
          </a:xfrm>
          <a:prstGeom prst="rect">
            <a:avLst/>
          </a:prstGeom>
          <a:noFill/>
          <a:ln/>
        </p:spPr>
        <p:txBody>
          <a:bodyPr wrap="none" lIns="0" tIns="0" rIns="0" bIns="0" rtlCol="0" anchor="t"/>
          <a:lstStyle/>
          <a:p>
            <a:pPr marL="0" indent="0" algn="l">
              <a:lnSpc>
                <a:spcPts val="2350"/>
              </a:lnSpc>
              <a:buNone/>
            </a:pPr>
            <a:r>
              <a:rPr lang="en-US" sz="2000" b="1" dirty="0">
                <a:solidFill>
                  <a:srgbClr val="3B3535"/>
                </a:solidFill>
                <a:latin typeface="Calibri" pitchFamily="34" charset="0"/>
                <a:ea typeface="Sora Light" pitchFamily="34" charset="-122"/>
                <a:cs typeface="Sora Light" pitchFamily="34" charset="-120"/>
              </a:rPr>
              <a:t>03</a:t>
            </a:r>
            <a:endParaRPr lang="en-US" sz="2000" b="1" dirty="0"/>
          </a:p>
        </p:txBody>
      </p:sp>
      <p:sp>
        <p:nvSpPr>
          <p:cNvPr id="13" name="Shape 10"/>
          <p:cNvSpPr/>
          <p:nvPr/>
        </p:nvSpPr>
        <p:spPr>
          <a:xfrm>
            <a:off x="758309" y="6147673"/>
            <a:ext cx="6462117" cy="22860"/>
          </a:xfrm>
          <a:prstGeom prst="rect">
            <a:avLst/>
          </a:prstGeom>
          <a:solidFill>
            <a:srgbClr val="DA1B2E"/>
          </a:solidFill>
          <a:ln/>
        </p:spPr>
        <p:txBody>
          <a:bodyPr/>
          <a:lstStyle/>
          <a:p>
            <a:endParaRPr lang="en-US"/>
          </a:p>
        </p:txBody>
      </p:sp>
      <p:sp>
        <p:nvSpPr>
          <p:cNvPr id="14" name="Text 11"/>
          <p:cNvSpPr/>
          <p:nvPr/>
        </p:nvSpPr>
        <p:spPr>
          <a:xfrm>
            <a:off x="758309" y="6288167"/>
            <a:ext cx="2756297" cy="311706"/>
          </a:xfrm>
          <a:prstGeom prst="rect">
            <a:avLst/>
          </a:prstGeom>
          <a:noFill/>
          <a:ln/>
        </p:spPr>
        <p:txBody>
          <a:bodyPr wrap="none" lIns="0" tIns="0" rIns="0" bIns="0" rtlCol="0" anchor="t"/>
          <a:lstStyle/>
          <a:p>
            <a:pPr marL="0" indent="0" algn="l">
              <a:lnSpc>
                <a:spcPts val="2450"/>
              </a:lnSpc>
              <a:buNone/>
            </a:pPr>
            <a:r>
              <a:rPr lang="en-US" sz="2000" b="1" dirty="0">
                <a:solidFill>
                  <a:srgbClr val="3B3535"/>
                </a:solidFill>
                <a:latin typeface="Calibri" pitchFamily="34" charset="0"/>
                <a:ea typeface="Sora Semi Bold" pitchFamily="34" charset="-122"/>
                <a:cs typeface="Sora Semi Bold" pitchFamily="34" charset="-120"/>
              </a:rPr>
              <a:t>Relationship Building</a:t>
            </a:r>
            <a:endParaRPr lang="en-US" sz="2000" b="1" dirty="0"/>
          </a:p>
        </p:txBody>
      </p:sp>
      <p:sp>
        <p:nvSpPr>
          <p:cNvPr id="15" name="Text 12"/>
          <p:cNvSpPr/>
          <p:nvPr/>
        </p:nvSpPr>
        <p:spPr>
          <a:xfrm>
            <a:off x="758309" y="6713577"/>
            <a:ext cx="6462117"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Established relationships on restaurant_id</a:t>
            </a:r>
            <a:endParaRPr lang="en-US" dirty="0"/>
          </a:p>
        </p:txBody>
      </p:sp>
      <p:sp>
        <p:nvSpPr>
          <p:cNvPr id="16" name="Text 13"/>
          <p:cNvSpPr/>
          <p:nvPr/>
        </p:nvSpPr>
        <p:spPr>
          <a:xfrm>
            <a:off x="7409974" y="5848350"/>
            <a:ext cx="189548" cy="236934"/>
          </a:xfrm>
          <a:prstGeom prst="rect">
            <a:avLst/>
          </a:prstGeom>
          <a:noFill/>
          <a:ln/>
        </p:spPr>
        <p:txBody>
          <a:bodyPr wrap="none" lIns="0" tIns="0" rIns="0" bIns="0" rtlCol="0" anchor="t"/>
          <a:lstStyle/>
          <a:p>
            <a:pPr marL="0" indent="0" algn="l">
              <a:lnSpc>
                <a:spcPts val="2350"/>
              </a:lnSpc>
              <a:buNone/>
            </a:pPr>
            <a:r>
              <a:rPr lang="en-US" sz="2000" b="1" dirty="0">
                <a:solidFill>
                  <a:srgbClr val="3B3535"/>
                </a:solidFill>
                <a:latin typeface="Calibri" pitchFamily="34" charset="0"/>
                <a:ea typeface="Sora Light" pitchFamily="34" charset="-122"/>
                <a:cs typeface="Sora Light" pitchFamily="34" charset="-120"/>
              </a:rPr>
              <a:t>04</a:t>
            </a:r>
            <a:endParaRPr lang="en-US" sz="2000" b="1" dirty="0"/>
          </a:p>
        </p:txBody>
      </p:sp>
      <p:sp>
        <p:nvSpPr>
          <p:cNvPr id="17" name="Shape 14"/>
          <p:cNvSpPr/>
          <p:nvPr/>
        </p:nvSpPr>
        <p:spPr>
          <a:xfrm>
            <a:off x="7409974" y="6147673"/>
            <a:ext cx="6462117" cy="22860"/>
          </a:xfrm>
          <a:prstGeom prst="rect">
            <a:avLst/>
          </a:prstGeom>
          <a:solidFill>
            <a:srgbClr val="DA1B2E"/>
          </a:solidFill>
          <a:ln/>
        </p:spPr>
        <p:txBody>
          <a:bodyPr/>
          <a:lstStyle/>
          <a:p>
            <a:endParaRPr lang="en-US"/>
          </a:p>
        </p:txBody>
      </p:sp>
      <p:sp>
        <p:nvSpPr>
          <p:cNvPr id="18" name="Text 15"/>
          <p:cNvSpPr/>
          <p:nvPr/>
        </p:nvSpPr>
        <p:spPr>
          <a:xfrm>
            <a:off x="7409974" y="6288167"/>
            <a:ext cx="2494359" cy="311706"/>
          </a:xfrm>
          <a:prstGeom prst="rect">
            <a:avLst/>
          </a:prstGeom>
          <a:noFill/>
          <a:ln/>
        </p:spPr>
        <p:txBody>
          <a:bodyPr wrap="none" lIns="0" tIns="0" rIns="0" bIns="0" rtlCol="0" anchor="t"/>
          <a:lstStyle/>
          <a:p>
            <a:pPr marL="0" indent="0" algn="l">
              <a:lnSpc>
                <a:spcPts val="2450"/>
              </a:lnSpc>
              <a:buNone/>
            </a:pPr>
            <a:r>
              <a:rPr lang="en-US" sz="2000" b="1" dirty="0">
                <a:solidFill>
                  <a:srgbClr val="3B3535"/>
                </a:solidFill>
                <a:latin typeface="Calibri" pitchFamily="34" charset="0"/>
                <a:ea typeface="Sora Semi Bold" pitchFamily="34" charset="-122"/>
                <a:cs typeface="Sora Semi Bold" pitchFamily="34" charset="-120"/>
              </a:rPr>
              <a:t>Hierarchy Creation</a:t>
            </a:r>
            <a:endParaRPr lang="en-US" sz="2000" b="1" dirty="0"/>
          </a:p>
        </p:txBody>
      </p:sp>
      <p:sp>
        <p:nvSpPr>
          <p:cNvPr id="19" name="Text 16"/>
          <p:cNvSpPr/>
          <p:nvPr/>
        </p:nvSpPr>
        <p:spPr>
          <a:xfrm>
            <a:off x="7409974" y="6713577"/>
            <a:ext cx="6462117" cy="303252"/>
          </a:xfrm>
          <a:prstGeom prst="rect">
            <a:avLst/>
          </a:prstGeom>
          <a:noFill/>
          <a:ln/>
        </p:spPr>
        <p:txBody>
          <a:bodyPr wrap="none" lIns="0" tIns="0" rIns="0" bIns="0" rtlCol="0" anchor="t"/>
          <a:lstStyle/>
          <a:p>
            <a:pPr marL="0" indent="0" algn="l">
              <a:lnSpc>
                <a:spcPts val="2350"/>
              </a:lnSpc>
              <a:buNone/>
            </a:pPr>
            <a:r>
              <a:rPr lang="en-US" dirty="0">
                <a:solidFill>
                  <a:srgbClr val="3B3535"/>
                </a:solidFill>
                <a:latin typeface="Calibri" pitchFamily="34" charset="0"/>
                <a:ea typeface="Sora Light" pitchFamily="34" charset="-122"/>
                <a:cs typeface="Sora Light" pitchFamily="34" charset="-120"/>
              </a:rPr>
              <a:t>Built date hierarchies for trend analysis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4696" y="673724"/>
            <a:ext cx="7038060" cy="623530"/>
          </a:xfrm>
          <a:prstGeom prst="rect">
            <a:avLst/>
          </a:prstGeom>
          <a:noFill/>
          <a:ln/>
        </p:spPr>
        <p:txBody>
          <a:bodyPr wrap="none" lIns="0" tIns="0" rIns="0" bIns="0" rtlCol="0" anchor="t"/>
          <a:lstStyle/>
          <a:p>
            <a:pPr marL="571500" indent="-571500" algn="l">
              <a:lnSpc>
                <a:spcPts val="4900"/>
              </a:lnSpc>
              <a:buFont typeface="Wingdings" panose="05000000000000000000" pitchFamily="2" charset="2"/>
              <a:buChar char="q"/>
            </a:pPr>
            <a:r>
              <a:rPr lang="en-US" sz="3600" b="1" dirty="0">
                <a:solidFill>
                  <a:srgbClr val="1F1E1E"/>
                </a:solidFill>
                <a:latin typeface="Calibri" pitchFamily="34" charset="0"/>
                <a:ea typeface="Sora Semi Bold" pitchFamily="34" charset="-122"/>
                <a:cs typeface="Sora Semi Bold" pitchFamily="34" charset="-120"/>
              </a:rPr>
              <a:t>Restaurant </a:t>
            </a:r>
            <a:r>
              <a:rPr lang="en-US" sz="3600" b="1" dirty="0">
                <a:solidFill>
                  <a:srgbClr val="FF0000"/>
                </a:solidFill>
                <a:latin typeface="Calibri" pitchFamily="34" charset="0"/>
                <a:ea typeface="Sora Semi Bold" pitchFamily="34" charset="-122"/>
                <a:cs typeface="Sora Semi Bold" pitchFamily="34" charset="-120"/>
              </a:rPr>
              <a:t>Distribution</a:t>
            </a:r>
            <a:r>
              <a:rPr lang="en-US" sz="3600" b="1" dirty="0">
                <a:solidFill>
                  <a:srgbClr val="1F1E1E"/>
                </a:solidFill>
                <a:latin typeface="Calibri" pitchFamily="34" charset="0"/>
                <a:ea typeface="Sora Semi Bold" pitchFamily="34" charset="-122"/>
                <a:cs typeface="Sora Semi Bold" pitchFamily="34" charset="-120"/>
              </a:rPr>
              <a:t> Analysis</a:t>
            </a:r>
            <a:endParaRPr lang="en-US" sz="3600" b="1" dirty="0"/>
          </a:p>
        </p:txBody>
      </p:sp>
      <p:sp>
        <p:nvSpPr>
          <p:cNvPr id="3" name="Text 1"/>
          <p:cNvSpPr/>
          <p:nvPr/>
        </p:nvSpPr>
        <p:spPr>
          <a:xfrm>
            <a:off x="758309" y="1721644"/>
            <a:ext cx="4834652" cy="374094"/>
          </a:xfrm>
          <a:prstGeom prst="rect">
            <a:avLst/>
          </a:prstGeom>
          <a:noFill/>
          <a:ln/>
        </p:spPr>
        <p:txBody>
          <a:bodyPr wrap="none" lIns="0" tIns="0" rIns="0" bIns="0" rtlCol="0" anchor="t"/>
          <a:lstStyle/>
          <a:p>
            <a:pPr marL="0" indent="0" algn="l">
              <a:lnSpc>
                <a:spcPts val="2900"/>
              </a:lnSpc>
              <a:buNone/>
            </a:pPr>
            <a:r>
              <a:rPr lang="en-US" sz="2400" b="1" dirty="0">
                <a:solidFill>
                  <a:srgbClr val="1F1E1E"/>
                </a:solidFill>
                <a:latin typeface="Calibri" pitchFamily="34" charset="0"/>
                <a:ea typeface="Sora Semi Bold" pitchFamily="34" charset="-122"/>
                <a:cs typeface="Sora Semi Bold" pitchFamily="34" charset="-120"/>
              </a:rPr>
              <a:t>Number of Restaurants per City</a:t>
            </a:r>
            <a:endParaRPr lang="en-US" sz="2400" b="1" dirty="0"/>
          </a:p>
        </p:txBody>
      </p:sp>
      <p:sp>
        <p:nvSpPr>
          <p:cNvPr id="4" name="Text 2"/>
          <p:cNvSpPr/>
          <p:nvPr/>
        </p:nvSpPr>
        <p:spPr>
          <a:xfrm>
            <a:off x="758309" y="2285286"/>
            <a:ext cx="7145609" cy="758360"/>
          </a:xfrm>
          <a:prstGeom prst="rect">
            <a:avLst/>
          </a:prstGeom>
          <a:noFill/>
          <a:ln/>
        </p:spPr>
        <p:txBody>
          <a:bodyPr wrap="square" lIns="0" tIns="0" rIns="0" bIns="0" rtlCol="0" anchor="t"/>
          <a:lstStyle/>
          <a:p>
            <a:pPr marL="342900" indent="-342900" algn="l">
              <a:lnSpc>
                <a:spcPts val="2350"/>
              </a:lnSpc>
              <a:buFont typeface="Arial" panose="020B0604020202020204" pitchFamily="34" charset="0"/>
              <a:buChar char="•"/>
            </a:pPr>
            <a:r>
              <a:rPr lang="en-US" sz="2000" dirty="0">
                <a:solidFill>
                  <a:srgbClr val="3B3535"/>
                </a:solidFill>
                <a:latin typeface="Calibri" pitchFamily="34" charset="0"/>
                <a:ea typeface="Sora Light" pitchFamily="34" charset="-122"/>
                <a:cs typeface="Sora Light" pitchFamily="34" charset="-120"/>
              </a:rPr>
              <a:t>Bar chart visualization reveals significant concentration of restaurants in major metropolitan areas.</a:t>
            </a:r>
            <a:endParaRPr lang="en-US" sz="2000" dirty="0"/>
          </a:p>
        </p:txBody>
      </p:sp>
      <p:sp>
        <p:nvSpPr>
          <p:cNvPr id="5" name="Text 3"/>
          <p:cNvSpPr/>
          <p:nvPr/>
        </p:nvSpPr>
        <p:spPr>
          <a:xfrm>
            <a:off x="758309" y="3568116"/>
            <a:ext cx="2494359" cy="311706"/>
          </a:xfrm>
          <a:prstGeom prst="rect">
            <a:avLst/>
          </a:prstGeom>
          <a:noFill/>
          <a:ln/>
        </p:spPr>
        <p:txBody>
          <a:bodyPr wrap="none" lIns="0" tIns="0" rIns="0" bIns="0" rtlCol="0" anchor="t"/>
          <a:lstStyle/>
          <a:p>
            <a:pPr marL="0" indent="0" algn="l">
              <a:lnSpc>
                <a:spcPts val="2450"/>
              </a:lnSpc>
              <a:buNone/>
            </a:pPr>
            <a:r>
              <a:rPr lang="en-US" sz="3200" b="1" dirty="0">
                <a:solidFill>
                  <a:srgbClr val="1F1E1E"/>
                </a:solidFill>
                <a:latin typeface="Calibri" pitchFamily="34" charset="0"/>
                <a:ea typeface="Sora Semi Bold" pitchFamily="34" charset="-122"/>
                <a:cs typeface="Sora Semi Bold" pitchFamily="34" charset="-120"/>
              </a:rPr>
              <a:t>Key </a:t>
            </a:r>
            <a:r>
              <a:rPr lang="en-US" sz="3200" b="1" dirty="0">
                <a:solidFill>
                  <a:srgbClr val="FF0000"/>
                </a:solidFill>
                <a:latin typeface="Calibri" pitchFamily="34" charset="0"/>
                <a:ea typeface="Sora Semi Bold" pitchFamily="34" charset="-122"/>
                <a:cs typeface="Sora Semi Bold" pitchFamily="34" charset="-120"/>
              </a:rPr>
              <a:t>Insights</a:t>
            </a:r>
            <a:endParaRPr lang="en-US" sz="3200" b="1" dirty="0">
              <a:solidFill>
                <a:srgbClr val="FF0000"/>
              </a:solidFill>
            </a:endParaRPr>
          </a:p>
        </p:txBody>
      </p:sp>
      <p:sp>
        <p:nvSpPr>
          <p:cNvPr id="6" name="Text 4"/>
          <p:cNvSpPr/>
          <p:nvPr/>
        </p:nvSpPr>
        <p:spPr>
          <a:xfrm>
            <a:off x="758309" y="4179400"/>
            <a:ext cx="7004447" cy="606504"/>
          </a:xfrm>
          <a:prstGeom prst="rect">
            <a:avLst/>
          </a:prstGeom>
          <a:noFill/>
          <a:ln/>
        </p:spPr>
        <p:txBody>
          <a:bodyPr wrap="square" lIns="0" tIns="0" rIns="0" bIns="0" rtlCol="0" anchor="t"/>
          <a:lstStyle/>
          <a:p>
            <a:pPr marL="342900" indent="-342900" algn="l">
              <a:lnSpc>
                <a:spcPts val="2350"/>
              </a:lnSpc>
              <a:buSzPct val="100000"/>
              <a:buChar char="•"/>
            </a:pPr>
            <a:r>
              <a:rPr lang="en-US" sz="2000" b="1" dirty="0">
                <a:solidFill>
                  <a:srgbClr val="DA1B2E"/>
                </a:solidFill>
                <a:latin typeface="Calibri" pitchFamily="34" charset="0"/>
                <a:ea typeface="Sora Light" pitchFamily="34" charset="-122"/>
                <a:cs typeface="Sora Light" pitchFamily="34" charset="-120"/>
              </a:rPr>
              <a:t>Mumbai and Bangalore</a:t>
            </a:r>
            <a:r>
              <a:rPr lang="en-US" sz="2000" dirty="0">
                <a:solidFill>
                  <a:srgbClr val="3B3535"/>
                </a:solidFill>
                <a:latin typeface="Calibri" pitchFamily="34" charset="0"/>
                <a:ea typeface="Sora Light" pitchFamily="34" charset="-122"/>
                <a:cs typeface="Sora Light" pitchFamily="34" charset="-120"/>
              </a:rPr>
              <a:t> have the highest restaurant density, indicating mature markets</a:t>
            </a:r>
            <a:endParaRPr lang="en-US" sz="2000" dirty="0"/>
          </a:p>
        </p:txBody>
      </p:sp>
      <p:sp>
        <p:nvSpPr>
          <p:cNvPr id="7" name="Text 5"/>
          <p:cNvSpPr/>
          <p:nvPr/>
        </p:nvSpPr>
        <p:spPr>
          <a:xfrm>
            <a:off x="724698" y="5079581"/>
            <a:ext cx="7004447" cy="303252"/>
          </a:xfrm>
          <a:prstGeom prst="rect">
            <a:avLst/>
          </a:prstGeom>
          <a:noFill/>
          <a:ln/>
        </p:spPr>
        <p:txBody>
          <a:bodyPr wrap="none" lIns="0" tIns="0" rIns="0" bIns="0" rtlCol="0" anchor="t"/>
          <a:lstStyle/>
          <a:p>
            <a:pPr marL="342900" indent="-342900" algn="l">
              <a:lnSpc>
                <a:spcPts val="2350"/>
              </a:lnSpc>
              <a:buSzPct val="100000"/>
              <a:buChar char="•"/>
            </a:pPr>
            <a:r>
              <a:rPr lang="en-US" sz="2000" dirty="0">
                <a:solidFill>
                  <a:srgbClr val="3B3535"/>
                </a:solidFill>
                <a:latin typeface="Calibri" pitchFamily="34" charset="0"/>
                <a:ea typeface="Sora Light" pitchFamily="34" charset="-122"/>
                <a:cs typeface="Sora Light" pitchFamily="34" charset="-120"/>
              </a:rPr>
              <a:t>Smaller cities show low restaurant availability</a:t>
            </a:r>
            <a:endParaRPr lang="en-US" sz="2000" dirty="0"/>
          </a:p>
        </p:txBody>
      </p:sp>
      <p:sp>
        <p:nvSpPr>
          <p:cNvPr id="8" name="Text 6"/>
          <p:cNvSpPr/>
          <p:nvPr/>
        </p:nvSpPr>
        <p:spPr>
          <a:xfrm>
            <a:off x="724697" y="5805607"/>
            <a:ext cx="7004447" cy="303252"/>
          </a:xfrm>
          <a:prstGeom prst="rect">
            <a:avLst/>
          </a:prstGeom>
          <a:noFill/>
          <a:ln/>
        </p:spPr>
        <p:txBody>
          <a:bodyPr wrap="none" lIns="0" tIns="0" rIns="0" bIns="0" rtlCol="0" anchor="t"/>
          <a:lstStyle/>
          <a:p>
            <a:pPr marL="342900" indent="-342900" algn="l">
              <a:lnSpc>
                <a:spcPts val="2350"/>
              </a:lnSpc>
              <a:buSzPct val="100000"/>
              <a:buChar char="•"/>
            </a:pPr>
            <a:r>
              <a:rPr lang="en-US" sz="2000" dirty="0">
                <a:solidFill>
                  <a:srgbClr val="3B3535"/>
                </a:solidFill>
                <a:latin typeface="Calibri" pitchFamily="34" charset="0"/>
                <a:ea typeface="Sora Light" pitchFamily="34" charset="-122"/>
                <a:cs typeface="Sora Light" pitchFamily="34" charset="-120"/>
              </a:rPr>
              <a:t>Clear opportunity for market expansion in underserved regions</a:t>
            </a:r>
            <a:endParaRPr lang="en-US" sz="2000" dirty="0"/>
          </a:p>
        </p:txBody>
      </p:sp>
      <p:sp>
        <p:nvSpPr>
          <p:cNvPr id="9" name="Text 7"/>
          <p:cNvSpPr/>
          <p:nvPr/>
        </p:nvSpPr>
        <p:spPr>
          <a:xfrm>
            <a:off x="724696" y="6507956"/>
            <a:ext cx="7004447" cy="303252"/>
          </a:xfrm>
          <a:prstGeom prst="rect">
            <a:avLst/>
          </a:prstGeom>
          <a:noFill/>
          <a:ln/>
        </p:spPr>
        <p:txBody>
          <a:bodyPr wrap="none" lIns="0" tIns="0" rIns="0" bIns="0" rtlCol="0" anchor="t"/>
          <a:lstStyle/>
          <a:p>
            <a:pPr marL="342900" indent="-342900" algn="l">
              <a:lnSpc>
                <a:spcPts val="2350"/>
              </a:lnSpc>
              <a:buSzPct val="100000"/>
              <a:buChar char="•"/>
            </a:pPr>
            <a:r>
              <a:rPr lang="en-US" sz="2000" dirty="0">
                <a:solidFill>
                  <a:srgbClr val="3B3535"/>
                </a:solidFill>
                <a:latin typeface="Calibri" pitchFamily="34" charset="0"/>
                <a:ea typeface="Sora Light" pitchFamily="34" charset="-122"/>
                <a:cs typeface="Sora Light" pitchFamily="34" charset="-120"/>
              </a:rPr>
              <a:t>Supply-demand imbalance in emerging markets</a:t>
            </a:r>
            <a:endParaRPr lang="en-US" sz="2000" dirty="0"/>
          </a:p>
        </p:txBody>
      </p:sp>
      <p:pic>
        <p:nvPicPr>
          <p:cNvPr id="15" name="Picture 14">
            <a:extLst>
              <a:ext uri="{FF2B5EF4-FFF2-40B4-BE49-F238E27FC236}">
                <a16:creationId xmlns:a16="http://schemas.microsoft.com/office/drawing/2014/main" id="{E0209079-3B98-B7EA-568A-A89E550F552C}"/>
              </a:ext>
            </a:extLst>
          </p:cNvPr>
          <p:cNvPicPr>
            <a:picLocks noChangeAspect="1"/>
          </p:cNvPicPr>
          <p:nvPr/>
        </p:nvPicPr>
        <p:blipFill>
          <a:blip r:embed="rId3"/>
          <a:stretch>
            <a:fillRect/>
          </a:stretch>
        </p:blipFill>
        <p:spPr>
          <a:xfrm>
            <a:off x="7903918" y="0"/>
            <a:ext cx="6726482" cy="62701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TotalTime>
  <Words>920</Words>
  <Application>Microsoft Office PowerPoint</Application>
  <PresentationFormat>Custom</PresentationFormat>
  <Paragraphs>187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Wingdings</vt:lpstr>
      <vt:lpstr>Arial</vt:lpstr>
      <vt:lpstr>Sora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Kousalya Shanmugam S</cp:lastModifiedBy>
  <cp:revision>5</cp:revision>
  <dcterms:created xsi:type="dcterms:W3CDTF">2025-12-01T18:04:38Z</dcterms:created>
  <dcterms:modified xsi:type="dcterms:W3CDTF">2025-12-01T19:03:32Z</dcterms:modified>
</cp:coreProperties>
</file>